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56" r:id="rId3"/>
    <p:sldId id="275" r:id="rId4"/>
    <p:sldId id="276" r:id="rId5"/>
    <p:sldId id="273" r:id="rId6"/>
    <p:sldId id="272" r:id="rId7"/>
    <p:sldId id="277" r:id="rId8"/>
    <p:sldId id="257" r:id="rId9"/>
    <p:sldId id="278" r:id="rId10"/>
    <p:sldId id="271" r:id="rId11"/>
    <p:sldId id="299" r:id="rId12"/>
    <p:sldId id="298" r:id="rId13"/>
    <p:sldId id="283" r:id="rId14"/>
    <p:sldId id="280" r:id="rId15"/>
    <p:sldId id="281" r:id="rId16"/>
    <p:sldId id="282" r:id="rId17"/>
    <p:sldId id="284" r:id="rId18"/>
    <p:sldId id="285" r:id="rId19"/>
    <p:sldId id="286" r:id="rId20"/>
    <p:sldId id="287" r:id="rId21"/>
    <p:sldId id="288" r:id="rId22"/>
    <p:sldId id="289" r:id="rId23"/>
    <p:sldId id="290" r:id="rId24"/>
    <p:sldId id="309" r:id="rId25"/>
    <p:sldId id="310" r:id="rId26"/>
    <p:sldId id="311" r:id="rId27"/>
    <p:sldId id="312" r:id="rId28"/>
    <p:sldId id="291" r:id="rId29"/>
    <p:sldId id="292" r:id="rId30"/>
    <p:sldId id="293" r:id="rId31"/>
    <p:sldId id="294" r:id="rId32"/>
    <p:sldId id="295" r:id="rId33"/>
    <p:sldId id="297" r:id="rId34"/>
    <p:sldId id="296" r:id="rId35"/>
    <p:sldId id="322" r:id="rId36"/>
    <p:sldId id="320" r:id="rId37"/>
    <p:sldId id="258" r:id="rId38"/>
    <p:sldId id="308" r:id="rId39"/>
    <p:sldId id="259" r:id="rId40"/>
    <p:sldId id="321" r:id="rId41"/>
    <p:sldId id="324" r:id="rId42"/>
    <p:sldId id="325" r:id="rId43"/>
    <p:sldId id="326" r:id="rId44"/>
    <p:sldId id="323" r:id="rId45"/>
    <p:sldId id="314" r:id="rId46"/>
    <p:sldId id="315" r:id="rId47"/>
    <p:sldId id="317" r:id="rId48"/>
    <p:sldId id="318" r:id="rId49"/>
    <p:sldId id="316" r:id="rId50"/>
    <p:sldId id="319" r:id="rId51"/>
    <p:sldId id="260" r:id="rId52"/>
    <p:sldId id="300" r:id="rId53"/>
    <p:sldId id="301" r:id="rId54"/>
    <p:sldId id="302" r:id="rId55"/>
    <p:sldId id="303" r:id="rId56"/>
    <p:sldId id="304" r:id="rId57"/>
    <p:sldId id="305" r:id="rId58"/>
    <p:sldId id="306" r:id="rId59"/>
    <p:sldId id="307" r:id="rId60"/>
    <p:sldId id="313" r:id="rId61"/>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56" autoAdjust="0"/>
    <p:restoredTop sz="94660"/>
  </p:normalViewPr>
  <p:slideViewPr>
    <p:cSldViewPr snapToGrid="0">
      <p:cViewPr varScale="1">
        <p:scale>
          <a:sx n="63" d="100"/>
          <a:sy n="63" d="100"/>
        </p:scale>
        <p:origin x="84"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11/04/2024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3424439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11/04/2024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996093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11/04/2024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3206310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11/04/2024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92769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ECF1CC1E-52E1-4911-B4BD-6571D5EAC976}" type="datetimeFigureOut">
              <a:rPr lang="es-PE" smtClean="0"/>
              <a:t>11/04/2024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798003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ECF1CC1E-52E1-4911-B4BD-6571D5EAC976}" type="datetimeFigureOut">
              <a:rPr lang="es-PE" smtClean="0"/>
              <a:t>11/04/2024</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54292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ECF1CC1E-52E1-4911-B4BD-6571D5EAC976}" type="datetimeFigureOut">
              <a:rPr lang="es-PE" smtClean="0"/>
              <a:t>11/04/2024</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759261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ECF1CC1E-52E1-4911-B4BD-6571D5EAC976}" type="datetimeFigureOut">
              <a:rPr lang="es-PE" smtClean="0"/>
              <a:t>11/04/2024</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99221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ECF1CC1E-52E1-4911-B4BD-6571D5EAC976}" type="datetimeFigureOut">
              <a:rPr lang="es-PE" smtClean="0"/>
              <a:t>11/04/2024</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958935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ECF1CC1E-52E1-4911-B4BD-6571D5EAC976}" type="datetimeFigureOut">
              <a:rPr lang="es-PE" smtClean="0"/>
              <a:t>11/04/2024</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726418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ECF1CC1E-52E1-4911-B4BD-6571D5EAC976}" type="datetimeFigureOut">
              <a:rPr lang="es-PE" smtClean="0"/>
              <a:t>11/04/2024</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363267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F1CC1E-52E1-4911-B4BD-6571D5EAC976}" type="datetimeFigureOut">
              <a:rPr lang="es-PE" smtClean="0"/>
              <a:t>11/04/2024</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E813C-B201-42A8-BCA8-F9A2830D8C9B}" type="slidenum">
              <a:rPr lang="es-PE" smtClean="0"/>
              <a:t>‹Nº›</a:t>
            </a:fld>
            <a:endParaRPr lang="es-PE"/>
          </a:p>
        </p:txBody>
      </p:sp>
    </p:spTree>
    <p:extLst>
      <p:ext uri="{BB962C8B-B14F-4D97-AF65-F5344CB8AC3E}">
        <p14:creationId xmlns:p14="http://schemas.microsoft.com/office/powerpoint/2010/main" val="276693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W0_DPi0PmF0" TargetMode="External"/><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unprofesor.com/ciencias-sociales/las-meditaciones-metafisicas-de-descartes-810.html" TargetMode="External"/><Relationship Id="rId2" Type="http://schemas.openxmlformats.org/officeDocument/2006/relationships/hyperlink" Target="https://www.unprofesor.com/ciencias-sociales/rene-descartes-y-el-metodo-cientifico-809.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unprofesor.com/ciencias-sociales/tipos-de-ideas-y-sustancias-para-descartes-811.html" TargetMode="External"/><Relationship Id="rId2" Type="http://schemas.openxmlformats.org/officeDocument/2006/relationships/hyperlink" Target="https://www.unprofesor.com/ciencias-sociales/el-concepto-de-sustancia-en-descartes-2976.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pinimg.com/originals/d4/05/d9/d405d93339d175b80535ef17eb13c78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69233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8464730" y="4467497"/>
            <a:ext cx="1110343" cy="105809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01044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43336" y="279502"/>
            <a:ext cx="11134857" cy="915035"/>
          </a:xfrm>
        </p:spPr>
        <p:txBody>
          <a:bodyPr>
            <a:noAutofit/>
          </a:bodyPr>
          <a:lstStyle/>
          <a:p>
            <a:r>
              <a:rPr lang="es-PE" sz="3200" dirty="0" smtClean="0"/>
              <a:t>Autómatas de Alquimistas: Las Cabezas descaradas o habladoras</a:t>
            </a:r>
            <a:endParaRPr lang="es-PE" sz="3200" dirty="0"/>
          </a:p>
        </p:txBody>
      </p:sp>
      <p:pic>
        <p:nvPicPr>
          <p:cNvPr id="10242" name="Picture 2" descr="https://upload.wikimedia.org/wikipedia/commons/d/d0/Miles_%26_the_Brazen_Hea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76103"/>
            <a:ext cx="5585599" cy="451974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585599" y="1476103"/>
            <a:ext cx="6191795" cy="4801314"/>
          </a:xfrm>
          <a:prstGeom prst="rect">
            <a:avLst/>
          </a:prstGeom>
          <a:noFill/>
        </p:spPr>
        <p:txBody>
          <a:bodyPr wrap="square" rtlCol="0">
            <a:spAutoFit/>
          </a:bodyPr>
          <a:lstStyle/>
          <a:p>
            <a:pPr algn="just"/>
            <a:r>
              <a:rPr lang="es-PE" dirty="0" smtClean="0"/>
              <a:t>Una “cabeza descarada” era un autómata de metal del incipiente período moderno. Se le atribuye a algunos escolásticos tardíos como </a:t>
            </a:r>
            <a:r>
              <a:rPr lang="es-PE" dirty="0" smtClean="0">
                <a:solidFill>
                  <a:srgbClr val="FF0000"/>
                </a:solidFill>
              </a:rPr>
              <a:t>Roger Bacon</a:t>
            </a:r>
            <a:r>
              <a:rPr lang="es-PE" dirty="0" smtClean="0"/>
              <a:t>, el poseer una, y tener vínculos con la magia, hechicería y/o demonología. </a:t>
            </a:r>
          </a:p>
          <a:p>
            <a:pPr algn="just"/>
            <a:endParaRPr lang="es-PE" dirty="0" smtClean="0"/>
          </a:p>
          <a:p>
            <a:pPr algn="just"/>
            <a:r>
              <a:rPr lang="es-PE" dirty="0" smtClean="0"/>
              <a:t>La figura se retrotrae a la mitología nórdica. El mito refiere a </a:t>
            </a:r>
            <a:r>
              <a:rPr lang="es-PE" dirty="0" err="1" smtClean="0"/>
              <a:t>Odin</a:t>
            </a:r>
            <a:r>
              <a:rPr lang="es-PE" dirty="0" smtClean="0"/>
              <a:t> (dios de la hechicería y el conocimiento) decapitando al gigante </a:t>
            </a:r>
            <a:r>
              <a:rPr lang="es-PE" dirty="0" err="1" smtClean="0"/>
              <a:t>Mimir</a:t>
            </a:r>
            <a:r>
              <a:rPr lang="es-PE" dirty="0" smtClean="0"/>
              <a:t> en una guerra. Con magia permite que la cabeza pueda seguir hablando y se vuelve su consejero, siendo revelador de secretos y conocimientos. Tal cabeza era conocida como la cabeza habladora o la cabeza descarada. </a:t>
            </a:r>
          </a:p>
          <a:p>
            <a:pPr algn="just"/>
            <a:endParaRPr lang="es-PE" dirty="0" smtClean="0"/>
          </a:p>
          <a:p>
            <a:pPr algn="just"/>
            <a:r>
              <a:rPr lang="es-PE" dirty="0" smtClean="0"/>
              <a:t>Las “cabezas descaradas” tenían la reputación de poder responder a preguntas simples con un “Si” o “No”. Normalmente son de bronce u otro metal, y el mito posee diversas variantes en distintas culturas a lo largo de la historia. </a:t>
            </a:r>
          </a:p>
          <a:p>
            <a:pPr algn="just"/>
            <a:endParaRPr lang="es-PE" dirty="0" smtClean="0"/>
          </a:p>
        </p:txBody>
      </p:sp>
    </p:spTree>
    <p:extLst>
      <p:ext uri="{BB962C8B-B14F-4D97-AF65-F5344CB8AC3E}">
        <p14:creationId xmlns:p14="http://schemas.microsoft.com/office/powerpoint/2010/main" val="8979833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522514"/>
            <a:ext cx="5575663" cy="5654449"/>
          </a:xfrm>
        </p:spPr>
        <p:txBody>
          <a:bodyPr>
            <a:normAutofit fontScale="70000" lnSpcReduction="20000"/>
          </a:bodyPr>
          <a:lstStyle/>
          <a:p>
            <a:r>
              <a:rPr lang="es-PE" dirty="0" smtClean="0"/>
              <a:t>Se cree que algunos caballeros templarios tenían una cabeza que podía hablar y era conocida como “</a:t>
            </a:r>
            <a:r>
              <a:rPr lang="es-PE" dirty="0" err="1" smtClean="0"/>
              <a:t>Baphomet</a:t>
            </a:r>
            <a:r>
              <a:rPr lang="es-PE" dirty="0" smtClean="0"/>
              <a:t>”, capaz de responder a cualquier pregunta.  En 1307 Felipe IV de Francia los acusó de adorar a una cabeza demoníaca y atacó el templo de la Orden. </a:t>
            </a:r>
          </a:p>
          <a:p>
            <a:pPr algn="just"/>
            <a:r>
              <a:rPr lang="es-PE" dirty="0" smtClean="0"/>
              <a:t>Alguna poesía medieval del mundo árabe menciona a tales autómatas de otro modo: los “caballos mecánicos” podían volar ágilmente y de modo tan rápido que podían recorrer el mundo en un día. En ese mismo sentido, podemos referir a Talos, el gigante autómata que forjó Hefestos por orden de Zeus para proteger a Europa de los invasores cretenses. Una hechicera logró convencerlo de que se saque un clavo del cuello. </a:t>
            </a:r>
          </a:p>
          <a:p>
            <a:pPr algn="just"/>
            <a:r>
              <a:rPr lang="es-PE" dirty="0" smtClean="0"/>
              <a:t>El primer registro de una cabeza habladora la refiere </a:t>
            </a:r>
            <a:r>
              <a:rPr lang="es-PE" dirty="0" err="1" smtClean="0"/>
              <a:t>Malmesbury</a:t>
            </a:r>
            <a:r>
              <a:rPr lang="es-PE" dirty="0" smtClean="0"/>
              <a:t> en Historia de los Reyes Ingleses (1125), señalando que el </a:t>
            </a:r>
            <a:r>
              <a:rPr lang="es-PE" dirty="0" err="1" smtClean="0"/>
              <a:t>polímata</a:t>
            </a:r>
            <a:r>
              <a:rPr lang="es-PE" dirty="0" smtClean="0"/>
              <a:t> Papa Silvestre II había viajado a Al-</a:t>
            </a:r>
            <a:r>
              <a:rPr lang="es-PE" dirty="0" err="1" smtClean="0"/>
              <a:t>Andalus</a:t>
            </a:r>
            <a:r>
              <a:rPr lang="es-PE" dirty="0" smtClean="0"/>
              <a:t> (territorio árabe en el sur de España) y se había hecho con un tomo de conocimientos ocultos; Mediante los conocimientos demonológicos y astronómicos, había podido crear dicha cabeza habladora. </a:t>
            </a:r>
          </a:p>
          <a:p>
            <a:endParaRPr lang="es-PE" dirty="0" smtClean="0"/>
          </a:p>
          <a:p>
            <a:endParaRPr lang="es-PE" dirty="0"/>
          </a:p>
        </p:txBody>
      </p:sp>
      <p:pic>
        <p:nvPicPr>
          <p:cNvPr id="44034" name="Picture 2" descr="http://gnosticwarrior.com/wp-content/uploads/2014/09/baphomet-templa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7635" y="224921"/>
            <a:ext cx="4112259" cy="6249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654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30982" y="679269"/>
            <a:ext cx="5122817" cy="5497694"/>
          </a:xfrm>
        </p:spPr>
        <p:txBody>
          <a:bodyPr>
            <a:normAutofit fontScale="77500" lnSpcReduction="20000"/>
          </a:bodyPr>
          <a:lstStyle/>
          <a:p>
            <a:pPr algn="just"/>
            <a:r>
              <a:rPr lang="es-PE" dirty="0" smtClean="0"/>
              <a:t>Virgilio, el poeta romano, es acreditado de haber creado del mismo modo una cabeza oracular de bronce. Robert </a:t>
            </a:r>
            <a:r>
              <a:rPr lang="es-PE" dirty="0" err="1" smtClean="0"/>
              <a:t>Grosseteste</a:t>
            </a:r>
            <a:r>
              <a:rPr lang="es-PE" dirty="0" smtClean="0"/>
              <a:t> refiere haber hecho una cabeza de bronce que habló y se cayó. Le tomó siete años hacerla y duró treinta segundos. </a:t>
            </a:r>
          </a:p>
          <a:p>
            <a:pPr algn="just"/>
            <a:r>
              <a:rPr lang="es-PE" dirty="0" smtClean="0"/>
              <a:t>Se refiere que Alberto Magno creó no sólo una cabeza sino un cuerpo entero que brillaba. Se dice que profería una voz concedida por un </a:t>
            </a:r>
            <a:r>
              <a:rPr lang="es-PE" dirty="0" err="1" smtClean="0"/>
              <a:t>cacodemonio</a:t>
            </a:r>
            <a:r>
              <a:rPr lang="es-PE" dirty="0" smtClean="0"/>
              <a:t> (un mal espíritu) y ello desencadenó en la historia de que su discípulo, Tomás de Aquino, harto de las conversaciones del autómata, lo destruyó por interrumpirle los pensamientos. </a:t>
            </a:r>
          </a:p>
          <a:p>
            <a:pPr algn="just"/>
            <a:r>
              <a:rPr lang="es-PE" dirty="0" smtClean="0"/>
              <a:t>En paralelo podemos pensar en el </a:t>
            </a:r>
            <a:r>
              <a:rPr lang="es-PE" dirty="0" err="1" smtClean="0"/>
              <a:t>golem</a:t>
            </a:r>
            <a:r>
              <a:rPr lang="es-PE" dirty="0" smtClean="0"/>
              <a:t> judío. Otras personas asociadas (fantasiosamente) a las cabezas habladoras son </a:t>
            </a:r>
            <a:r>
              <a:rPr lang="es-PE" dirty="0" err="1" smtClean="0"/>
              <a:t>Boecio</a:t>
            </a:r>
            <a:r>
              <a:rPr lang="es-PE" dirty="0" smtClean="0"/>
              <a:t>, Fausto, y otros. </a:t>
            </a:r>
          </a:p>
          <a:p>
            <a:pPr algn="just"/>
            <a:endParaRPr lang="es-PE" dirty="0" smtClean="0"/>
          </a:p>
          <a:p>
            <a:pPr algn="just"/>
            <a:endParaRPr lang="es-PE" dirty="0" smtClean="0"/>
          </a:p>
          <a:p>
            <a:pPr algn="just"/>
            <a:endParaRPr lang="es-PE" dirty="0"/>
          </a:p>
        </p:txBody>
      </p:sp>
      <p:pic>
        <p:nvPicPr>
          <p:cNvPr id="45058" name="Picture 2" descr="Image result for talking head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330" y="679269"/>
            <a:ext cx="4873624" cy="662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178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0520" y="780901"/>
            <a:ext cx="7064726" cy="5133703"/>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313509" y="780901"/>
            <a:ext cx="4415245" cy="4801314"/>
          </a:xfrm>
          <a:prstGeom prst="rect">
            <a:avLst/>
          </a:prstGeom>
          <a:noFill/>
        </p:spPr>
        <p:txBody>
          <a:bodyPr wrap="square" rtlCol="0">
            <a:spAutoFit/>
          </a:bodyPr>
          <a:lstStyle/>
          <a:p>
            <a:pPr algn="just"/>
            <a:r>
              <a:rPr lang="es-PE" dirty="0" smtClean="0"/>
              <a:t>Roger Bacon fue un filósofo franciscano que dedicó su vida a estudiar la naturaleza de las cosas. En los primeros años de la edad moderna, fue considerado como un brujo y tuvo fama por supuestamente poseer una cabeza descarada mecánica o </a:t>
            </a:r>
            <a:r>
              <a:rPr lang="es-PE" dirty="0" err="1" smtClean="0"/>
              <a:t>necromántica</a:t>
            </a:r>
            <a:r>
              <a:rPr lang="es-PE" dirty="0" smtClean="0"/>
              <a:t>. </a:t>
            </a:r>
          </a:p>
          <a:p>
            <a:pPr algn="just"/>
            <a:endParaRPr lang="es-PE" dirty="0"/>
          </a:p>
          <a:p>
            <a:pPr algn="just"/>
            <a:r>
              <a:rPr lang="es-PE" dirty="0" smtClean="0"/>
              <a:t>Un día, mientras Bacon dormía, la cabeza habló y le dijo a su asistente que iba a hablar tres veces y si su maestro escuchaba, tendría éxito, de otro modo, no. </a:t>
            </a:r>
          </a:p>
          <a:p>
            <a:pPr algn="just"/>
            <a:endParaRPr lang="es-PE" dirty="0"/>
          </a:p>
          <a:p>
            <a:pPr algn="just"/>
            <a:r>
              <a:rPr lang="es-PE" dirty="0" smtClean="0"/>
              <a:t>Con interludios de media hora dijo “El tiempo fue”, “El tiempo es” y “El tiempo ha pasado/El tiempo es pasado”. Luego la cabeza se cayó al piso y se rompió.</a:t>
            </a:r>
          </a:p>
          <a:p>
            <a:pPr algn="just"/>
            <a:endParaRPr lang="es-PE" dirty="0"/>
          </a:p>
        </p:txBody>
      </p:sp>
      <p:sp>
        <p:nvSpPr>
          <p:cNvPr id="6" name="CuadroTexto 5"/>
          <p:cNvSpPr txBox="1"/>
          <p:nvPr/>
        </p:nvSpPr>
        <p:spPr>
          <a:xfrm>
            <a:off x="313509" y="6362044"/>
            <a:ext cx="5577840" cy="369332"/>
          </a:xfrm>
          <a:prstGeom prst="rect">
            <a:avLst/>
          </a:prstGeom>
          <a:noFill/>
        </p:spPr>
        <p:txBody>
          <a:bodyPr wrap="square" rtlCol="0">
            <a:spAutoFit/>
          </a:bodyPr>
          <a:lstStyle/>
          <a:p>
            <a:r>
              <a:rPr lang="es-PE" dirty="0" smtClean="0">
                <a:hlinkClick r:id="rId3"/>
              </a:rPr>
              <a:t>https://www.youtube.com/watch?v=W0_DPi0PmF0</a:t>
            </a:r>
            <a:endParaRPr lang="es-PE" dirty="0"/>
          </a:p>
        </p:txBody>
      </p:sp>
    </p:spTree>
    <p:extLst>
      <p:ext uri="{BB962C8B-B14F-4D97-AF65-F5344CB8AC3E}">
        <p14:creationId xmlns:p14="http://schemas.microsoft.com/office/powerpoint/2010/main" val="25924721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www.elreporte.com.uy/wp-content/uploads/2013/11/alquimista-403-2-605x4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77" y="418011"/>
            <a:ext cx="5931717" cy="5873872"/>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Image result for alquim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655" y="418011"/>
            <a:ext cx="5554347" cy="587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7304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 result for alquim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03" y="104504"/>
            <a:ext cx="5069568" cy="6545519"/>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Image result for alquim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9174" y="166105"/>
            <a:ext cx="5187134" cy="648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101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alquim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563" y="486897"/>
            <a:ext cx="8204654" cy="613639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339635" y="117565"/>
            <a:ext cx="7458891" cy="369332"/>
          </a:xfrm>
          <a:prstGeom prst="rect">
            <a:avLst/>
          </a:prstGeom>
          <a:noFill/>
        </p:spPr>
        <p:txBody>
          <a:bodyPr wrap="square" rtlCol="0">
            <a:spAutoFit/>
          </a:bodyPr>
          <a:lstStyle/>
          <a:p>
            <a:r>
              <a:rPr lang="es-PE" dirty="0" smtClean="0"/>
              <a:t>La Piedra Filosofal </a:t>
            </a:r>
            <a:endParaRPr lang="es-PE" dirty="0"/>
          </a:p>
        </p:txBody>
      </p:sp>
    </p:spTree>
    <p:extLst>
      <p:ext uri="{BB962C8B-B14F-4D97-AF65-F5344CB8AC3E}">
        <p14:creationId xmlns:p14="http://schemas.microsoft.com/office/powerpoint/2010/main" val="3010169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615" y="207916"/>
            <a:ext cx="8910048" cy="650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01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16" y="640081"/>
            <a:ext cx="5513552" cy="5205116"/>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Image result for medieval fi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119" y="640081"/>
            <a:ext cx="6656881" cy="520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300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35" y="188958"/>
            <a:ext cx="11196048" cy="650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806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Image result for hegel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444137" y="-1"/>
            <a:ext cx="11747862" cy="1071155"/>
          </a:xfrm>
        </p:spPr>
        <p:txBody>
          <a:bodyPr>
            <a:normAutofit/>
          </a:bodyPr>
          <a:lstStyle/>
          <a:p>
            <a:r>
              <a:rPr lang="es-PE" sz="3200" dirty="0" smtClean="0">
                <a:solidFill>
                  <a:schemeClr val="bg1"/>
                </a:solidFill>
              </a:rPr>
              <a:t>De la hechicería y la alquimia a la ciencia experimental moderna	</a:t>
            </a:r>
            <a:endParaRPr lang="es-PE" sz="3200" dirty="0">
              <a:solidFill>
                <a:schemeClr val="bg1"/>
              </a:solidFill>
            </a:endParaRPr>
          </a:p>
        </p:txBody>
      </p:sp>
      <p:sp>
        <p:nvSpPr>
          <p:cNvPr id="3" name="Subtítulo 2"/>
          <p:cNvSpPr>
            <a:spLocks noGrp="1"/>
          </p:cNvSpPr>
          <p:nvPr>
            <p:ph type="subTitle" idx="1"/>
          </p:nvPr>
        </p:nvSpPr>
        <p:spPr>
          <a:xfrm>
            <a:off x="1380309" y="1311525"/>
            <a:ext cx="8808720" cy="478086"/>
          </a:xfrm>
        </p:spPr>
        <p:txBody>
          <a:bodyPr/>
          <a:lstStyle/>
          <a:p>
            <a:r>
              <a:rPr lang="es-PE" dirty="0" smtClean="0">
                <a:solidFill>
                  <a:schemeClr val="bg1"/>
                </a:solidFill>
              </a:rPr>
              <a:t>Un panorama del pensamiento moderno</a:t>
            </a:r>
            <a:endParaRPr lang="es-PE" dirty="0">
              <a:solidFill>
                <a:schemeClr val="bg1"/>
              </a:solidFill>
            </a:endParaRPr>
          </a:p>
        </p:txBody>
      </p:sp>
    </p:spTree>
    <p:extLst>
      <p:ext uri="{BB962C8B-B14F-4D97-AF65-F5344CB8AC3E}">
        <p14:creationId xmlns:p14="http://schemas.microsoft.com/office/powerpoint/2010/main" val="114595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517" y="688747"/>
            <a:ext cx="5506626" cy="5124223"/>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Image result for tecnolog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520" y="1218110"/>
            <a:ext cx="6126480" cy="459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30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27" y="534170"/>
            <a:ext cx="11892293" cy="5814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654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27" y="1750423"/>
            <a:ext cx="4935180" cy="3454627"/>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Image result for tecnolog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009" y="816429"/>
            <a:ext cx="7046991" cy="5296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908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encrypted-tbn0.gstatic.com/images?q=tbn:ANd9GcQ4L8qB0O0gUIa5OmXlfESqlyXKRdy3J6WBohGCyMGaAM_Xi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4" y="296091"/>
            <a:ext cx="11483431" cy="643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45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l descubrimiento de América: ¿quién gritó antes 'tierra a la vi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720" y="0"/>
            <a:ext cx="9757954" cy="689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019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Johannes Gutenberg. Fotos: La imprenta | Printing history, Guttenberg,  Letterp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739" y="310932"/>
            <a:ext cx="8857798" cy="654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39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1453, la caída de Constantinopla: el final de un imperio y el comienzo de  otro - Hispanatol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112" y="91757"/>
            <a:ext cx="8766356" cy="6623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245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La caída de Constantinopla | Historias de nuestra Histor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1944"/>
            <a:ext cx="12192000" cy="5928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628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mage result for 15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57" y="1"/>
            <a:ext cx="12433657" cy="685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464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Image result for 15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986" y="284752"/>
            <a:ext cx="9301934" cy="6302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257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43" y="-85627"/>
            <a:ext cx="11874137" cy="694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034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67" y="729341"/>
            <a:ext cx="11228985" cy="541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411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6" name="Picture 6"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038" y="1220424"/>
            <a:ext cx="5845314" cy="4357416"/>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descr="Image result for 1600s tech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293" y="911432"/>
            <a:ext cx="3312047" cy="4975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117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969" y="713558"/>
            <a:ext cx="23812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1600s tech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69" y="3630511"/>
            <a:ext cx="2381250" cy="2657476"/>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Image result for 1700s tech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1002" y="366394"/>
            <a:ext cx="6859179" cy="5921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398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Image result for game of thrones alchemist"/>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9260"/>
                    </a14:imgEffect>
                    <a14:imgEffect>
                      <a14:saturation sat="107000"/>
                    </a14:imgEffect>
                    <a14:imgEffect>
                      <a14:brightnessContrast bright="47000" contrast="-18000"/>
                    </a14:imgEffect>
                  </a14:imgLayer>
                </a14:imgProps>
              </a:ext>
              <a:ext uri="{28A0092B-C50C-407E-A947-70E740481C1C}">
                <a14:useLocalDpi xmlns:a14="http://schemas.microsoft.com/office/drawing/2010/main" val="0"/>
              </a:ext>
            </a:extLst>
          </a:blip>
          <a:srcRect/>
          <a:stretch>
            <a:fillRect/>
          </a:stretch>
        </p:blipFill>
        <p:spPr bwMode="auto">
          <a:xfrm>
            <a:off x="4650377" y="0"/>
            <a:ext cx="7541623" cy="6988629"/>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Image result for game of thrones alchem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6992498" cy="6988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787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Image result for 17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103" y="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880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err="1" smtClean="0"/>
              <a:t>Jurgen</a:t>
            </a:r>
            <a:r>
              <a:rPr lang="es-PE" dirty="0" smtClean="0"/>
              <a:t> </a:t>
            </a:r>
            <a:r>
              <a:rPr lang="es-PE" dirty="0" err="1" smtClean="0"/>
              <a:t>Habermas</a:t>
            </a:r>
            <a:r>
              <a:rPr lang="es-PE" dirty="0" smtClean="0"/>
              <a:t> y </a:t>
            </a:r>
            <a:r>
              <a:rPr lang="es-PE" dirty="0" err="1" smtClean="0"/>
              <a:t>Dieter</a:t>
            </a:r>
            <a:r>
              <a:rPr lang="es-PE" dirty="0" smtClean="0"/>
              <a:t> Heinrich</a:t>
            </a:r>
            <a:endParaRPr lang="es-PE" dirty="0"/>
          </a:p>
        </p:txBody>
      </p:sp>
      <p:sp>
        <p:nvSpPr>
          <p:cNvPr id="3" name="Marcador de contenido 2"/>
          <p:cNvSpPr>
            <a:spLocks noGrp="1"/>
          </p:cNvSpPr>
          <p:nvPr>
            <p:ph idx="1"/>
          </p:nvPr>
        </p:nvSpPr>
        <p:spPr/>
        <p:txBody>
          <a:bodyPr/>
          <a:lstStyle/>
          <a:p>
            <a:r>
              <a:rPr lang="es-PE" dirty="0" smtClean="0"/>
              <a:t>Heinrich : La modernidad inicia con el </a:t>
            </a:r>
            <a:r>
              <a:rPr lang="es-PE" dirty="0" smtClean="0">
                <a:solidFill>
                  <a:srgbClr val="FF0000"/>
                </a:solidFill>
              </a:rPr>
              <a:t>idealismo</a:t>
            </a:r>
            <a:r>
              <a:rPr lang="es-PE" dirty="0" smtClean="0"/>
              <a:t> alemán</a:t>
            </a:r>
          </a:p>
          <a:p>
            <a:r>
              <a:rPr lang="es-PE" dirty="0" err="1" smtClean="0"/>
              <a:t>Habermas</a:t>
            </a:r>
            <a:r>
              <a:rPr lang="es-PE" dirty="0" smtClean="0"/>
              <a:t>: La preocupación por el </a:t>
            </a:r>
            <a:r>
              <a:rPr lang="es-PE" dirty="0" smtClean="0">
                <a:solidFill>
                  <a:srgbClr val="FF0000"/>
                </a:solidFill>
              </a:rPr>
              <a:t>sujeto</a:t>
            </a:r>
            <a:r>
              <a:rPr lang="es-PE" dirty="0" smtClean="0"/>
              <a:t> es un prerrequisito fundamental para los logros de la modernidad</a:t>
            </a:r>
          </a:p>
          <a:p>
            <a:endParaRPr lang="es-PE" dirty="0"/>
          </a:p>
          <a:p>
            <a:r>
              <a:rPr lang="es-PE" dirty="0" smtClean="0"/>
              <a:t>Para Ambos: los conceptos metafísicos centrales de la modernidad son: </a:t>
            </a:r>
            <a:r>
              <a:rPr lang="es-PE" dirty="0" smtClean="0">
                <a:solidFill>
                  <a:srgbClr val="FF0000"/>
                </a:solidFill>
              </a:rPr>
              <a:t>Libertad, Vida y Espíritu </a:t>
            </a:r>
            <a:r>
              <a:rPr lang="es-PE" dirty="0" smtClean="0"/>
              <a:t>(Kant, Aristóteles y Hegel)</a:t>
            </a:r>
            <a:endParaRPr lang="es-PE" dirty="0"/>
          </a:p>
        </p:txBody>
      </p:sp>
      <p:pic>
        <p:nvPicPr>
          <p:cNvPr id="4" name="Imagen 3"/>
          <p:cNvPicPr>
            <a:picLocks noChangeAspect="1"/>
          </p:cNvPicPr>
          <p:nvPr/>
        </p:nvPicPr>
        <p:blipFill>
          <a:blip r:embed="rId2"/>
          <a:stretch>
            <a:fillRect/>
          </a:stretch>
        </p:blipFill>
        <p:spPr>
          <a:xfrm>
            <a:off x="2082165" y="4937760"/>
            <a:ext cx="1775299" cy="1767840"/>
          </a:xfrm>
          <a:prstGeom prst="rect">
            <a:avLst/>
          </a:prstGeom>
        </p:spPr>
      </p:pic>
      <p:pic>
        <p:nvPicPr>
          <p:cNvPr id="5" name="Imagen 4"/>
          <p:cNvPicPr>
            <a:picLocks noChangeAspect="1"/>
          </p:cNvPicPr>
          <p:nvPr/>
        </p:nvPicPr>
        <p:blipFill>
          <a:blip r:embed="rId3"/>
          <a:stretch>
            <a:fillRect/>
          </a:stretch>
        </p:blipFill>
        <p:spPr>
          <a:xfrm>
            <a:off x="7122795" y="5007292"/>
            <a:ext cx="1238250" cy="1628775"/>
          </a:xfrm>
          <a:prstGeom prst="rect">
            <a:avLst/>
          </a:prstGeom>
        </p:spPr>
      </p:pic>
      <p:pic>
        <p:nvPicPr>
          <p:cNvPr id="6" name="Imagen 5"/>
          <p:cNvPicPr>
            <a:picLocks noChangeAspect="1"/>
          </p:cNvPicPr>
          <p:nvPr/>
        </p:nvPicPr>
        <p:blipFill>
          <a:blip r:embed="rId4"/>
          <a:stretch>
            <a:fillRect/>
          </a:stretch>
        </p:blipFill>
        <p:spPr>
          <a:xfrm>
            <a:off x="4666217" y="5222082"/>
            <a:ext cx="1647825" cy="1219200"/>
          </a:xfrm>
          <a:prstGeom prst="rect">
            <a:avLst/>
          </a:prstGeom>
        </p:spPr>
      </p:pic>
    </p:spTree>
    <p:extLst>
      <p:ext uri="{BB962C8B-B14F-4D97-AF65-F5344CB8AC3E}">
        <p14:creationId xmlns:p14="http://schemas.microsoft.com/office/powerpoint/2010/main" val="3091695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PE" dirty="0" smtClean="0"/>
              <a:t>Bacon, Bacon, Galileo y Descartes</a:t>
            </a:r>
            <a:endParaRPr lang="es-PE" dirty="0"/>
          </a:p>
        </p:txBody>
      </p:sp>
      <p:pic>
        <p:nvPicPr>
          <p:cNvPr id="6" name="Imagen 5"/>
          <p:cNvPicPr>
            <a:picLocks noChangeAspect="1"/>
          </p:cNvPicPr>
          <p:nvPr/>
        </p:nvPicPr>
        <p:blipFill>
          <a:blip r:embed="rId2"/>
          <a:stretch>
            <a:fillRect/>
          </a:stretch>
        </p:blipFill>
        <p:spPr>
          <a:xfrm>
            <a:off x="888683" y="2454592"/>
            <a:ext cx="2424113" cy="2762968"/>
          </a:xfrm>
          <a:prstGeom prst="rect">
            <a:avLst/>
          </a:prstGeom>
        </p:spPr>
      </p:pic>
      <p:pic>
        <p:nvPicPr>
          <p:cNvPr id="8" name="Imagen 7"/>
          <p:cNvPicPr>
            <a:picLocks noChangeAspect="1"/>
          </p:cNvPicPr>
          <p:nvPr/>
        </p:nvPicPr>
        <p:blipFill>
          <a:blip r:embed="rId3"/>
          <a:stretch>
            <a:fillRect/>
          </a:stretch>
        </p:blipFill>
        <p:spPr>
          <a:xfrm>
            <a:off x="4179570" y="2454592"/>
            <a:ext cx="3009900" cy="2771775"/>
          </a:xfrm>
          <a:prstGeom prst="rect">
            <a:avLst/>
          </a:prstGeom>
        </p:spPr>
      </p:pic>
      <p:pic>
        <p:nvPicPr>
          <p:cNvPr id="9" name="Imagen 8"/>
          <p:cNvPicPr>
            <a:picLocks noChangeAspect="1"/>
          </p:cNvPicPr>
          <p:nvPr/>
        </p:nvPicPr>
        <p:blipFill>
          <a:blip r:embed="rId4"/>
          <a:stretch>
            <a:fillRect/>
          </a:stretch>
        </p:blipFill>
        <p:spPr>
          <a:xfrm>
            <a:off x="8285797" y="2027872"/>
            <a:ext cx="2854643" cy="3366510"/>
          </a:xfrm>
          <a:prstGeom prst="rect">
            <a:avLst/>
          </a:prstGeom>
        </p:spPr>
      </p:pic>
    </p:spTree>
    <p:extLst>
      <p:ext uri="{BB962C8B-B14F-4D97-AF65-F5344CB8AC3E}">
        <p14:creationId xmlns:p14="http://schemas.microsoft.com/office/powerpoint/2010/main" val="3135292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2068" y="65314"/>
            <a:ext cx="10515600" cy="1325563"/>
          </a:xfrm>
        </p:spPr>
        <p:txBody>
          <a:bodyPr/>
          <a:lstStyle/>
          <a:p>
            <a:r>
              <a:rPr lang="es-PE" dirty="0" smtClean="0"/>
              <a:t>Roger Bacon (1219)</a:t>
            </a:r>
            <a:endParaRPr lang="es-PE" dirty="0"/>
          </a:p>
        </p:txBody>
      </p:sp>
      <p:pic>
        <p:nvPicPr>
          <p:cNvPr id="11266" name="Picture 2" descr="Image result for Roger Ba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68" y="1409030"/>
            <a:ext cx="4023360" cy="518771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4534116" y="393367"/>
            <a:ext cx="7412083" cy="2031325"/>
          </a:xfrm>
          <a:prstGeom prst="rect">
            <a:avLst/>
          </a:prstGeom>
          <a:noFill/>
        </p:spPr>
        <p:txBody>
          <a:bodyPr wrap="square" rtlCol="0">
            <a:spAutoFit/>
          </a:bodyPr>
          <a:lstStyle/>
          <a:p>
            <a:pPr algn="just"/>
            <a:r>
              <a:rPr lang="es-PE" dirty="0" smtClean="0"/>
              <a:t>Es irónico que se le atribuya a Roger Bacon el ser un hechicero y haya sido acusado de hereje, cuando, precisamente, buscaba cuidarse de engaños y supersticiones fundadas en creencias dadas. Por ejemplo, refiere que algunos sacerdotes usaban tubos subterráneos para producir los efectos descritos en el caso de las cabezas habladoras. </a:t>
            </a:r>
          </a:p>
          <a:p>
            <a:pPr algn="just"/>
            <a:endParaRPr lang="es-PE" dirty="0"/>
          </a:p>
          <a:p>
            <a:pPr algn="just"/>
            <a:endParaRPr lang="es-PE" dirty="0"/>
          </a:p>
        </p:txBody>
      </p:sp>
      <p:pic>
        <p:nvPicPr>
          <p:cNvPr id="11268" name="Picture 4" descr="https://c8.alamy.com/comp/RB6534/talking-head-of-albertus-magnus-beng-smashed-by-an-infuriated-monk-bronze-head-used-to-make-prophetic-announcements-through-a-speaking-tube-attributed-to-various-medieval-scholars-including-roger-bacon-albertus-magnus-and-boethius-engraving-london-1874-RB65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7854" y="2024743"/>
            <a:ext cx="3984605" cy="5185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735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404949"/>
            <a:ext cx="5876109" cy="5772014"/>
          </a:xfrm>
        </p:spPr>
        <p:txBody>
          <a:bodyPr>
            <a:normAutofit fontScale="77500" lnSpcReduction="20000"/>
          </a:bodyPr>
          <a:lstStyle/>
          <a:p>
            <a:pPr algn="just"/>
            <a:r>
              <a:rPr lang="es-PE" dirty="0" err="1" smtClean="0"/>
              <a:t>Rogerus</a:t>
            </a:r>
            <a:r>
              <a:rPr lang="es-PE" dirty="0" smtClean="0"/>
              <a:t> o </a:t>
            </a:r>
            <a:r>
              <a:rPr lang="es-PE" dirty="0" err="1" smtClean="0"/>
              <a:t>Frater</a:t>
            </a:r>
            <a:r>
              <a:rPr lang="es-PE" dirty="0" smtClean="0"/>
              <a:t> </a:t>
            </a:r>
            <a:r>
              <a:rPr lang="es-PE" dirty="0" err="1" smtClean="0"/>
              <a:t>Rogerus</a:t>
            </a:r>
            <a:r>
              <a:rPr lang="es-PE" dirty="0" smtClean="0"/>
              <a:t> es conocido en la tradición escolástica como </a:t>
            </a:r>
            <a:r>
              <a:rPr lang="es-PE" i="1" dirty="0" smtClean="0"/>
              <a:t>Doctor </a:t>
            </a:r>
            <a:r>
              <a:rPr lang="es-PE" i="1" dirty="0" err="1" smtClean="0"/>
              <a:t>Mirabilis</a:t>
            </a:r>
            <a:r>
              <a:rPr lang="es-PE" dirty="0" smtClean="0"/>
              <a:t> (Doctor Maravilloso, Extraordinario). Puso un notable énfasis en estudiar la naturaleza a través de lo </a:t>
            </a:r>
            <a:r>
              <a:rPr lang="es-PE" sz="4600" dirty="0" smtClean="0">
                <a:solidFill>
                  <a:srgbClr val="FF0000"/>
                </a:solidFill>
              </a:rPr>
              <a:t>empírico</a:t>
            </a:r>
            <a:r>
              <a:rPr lang="es-PE" dirty="0" smtClean="0"/>
              <a:t>. Es considerado como uno de los </a:t>
            </a:r>
            <a:r>
              <a:rPr lang="es-PE" dirty="0" smtClean="0">
                <a:solidFill>
                  <a:srgbClr val="FF0000"/>
                </a:solidFill>
                <a:effectLst>
                  <a:outerShdw blurRad="38100" dist="38100" dir="2700000" algn="tl">
                    <a:srgbClr val="000000">
                      <a:alpha val="43137"/>
                    </a:srgbClr>
                  </a:outerShdw>
                </a:effectLst>
              </a:rPr>
              <a:t>pioneros del método científico moderno</a:t>
            </a:r>
            <a:r>
              <a:rPr lang="es-PE" dirty="0" smtClean="0"/>
              <a:t>, a pesar de que se le asocie a hechiceros y alquimistas. </a:t>
            </a:r>
          </a:p>
          <a:p>
            <a:pPr algn="just"/>
            <a:r>
              <a:rPr lang="es-PE" dirty="0" smtClean="0"/>
              <a:t>Es comprensible que se le asocie con el pensamiento mágico, aunque estrictamente, lo rechace mediante los principios de experimentación en contra de lo dado sin cuestionar. Se pueden entender los mitos armados a su alrededor debido a que, dentro de otras cosas, fue el primero en escribir la fórmula de la pólvora. Transmitir tal conocimiento a algunos iniciados, podría verse en ese contexto, ciertamente, como una suerte de brujería. </a:t>
            </a:r>
          </a:p>
          <a:p>
            <a:pPr algn="just"/>
            <a:r>
              <a:rPr lang="es-PE" dirty="0" smtClean="0"/>
              <a:t>Por ello, fue acusado de hereje y expulsado de la hermandad Franciscana. </a:t>
            </a:r>
            <a:endParaRPr lang="es-PE" dirty="0"/>
          </a:p>
        </p:txBody>
      </p:sp>
      <p:pic>
        <p:nvPicPr>
          <p:cNvPr id="7" name="Imagen 6"/>
          <p:cNvPicPr>
            <a:picLocks noChangeAspect="1"/>
          </p:cNvPicPr>
          <p:nvPr/>
        </p:nvPicPr>
        <p:blipFill>
          <a:blip r:embed="rId2"/>
          <a:stretch>
            <a:fillRect/>
          </a:stretch>
        </p:blipFill>
        <p:spPr>
          <a:xfrm>
            <a:off x="6825305" y="404949"/>
            <a:ext cx="5259690" cy="5303520"/>
          </a:xfrm>
          <a:prstGeom prst="rect">
            <a:avLst/>
          </a:prstGeom>
        </p:spPr>
      </p:pic>
    </p:spTree>
    <p:extLst>
      <p:ext uri="{BB962C8B-B14F-4D97-AF65-F5344CB8AC3E}">
        <p14:creationId xmlns:p14="http://schemas.microsoft.com/office/powerpoint/2010/main" val="2281983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1183" y="156118"/>
            <a:ext cx="10515600" cy="1325563"/>
          </a:xfrm>
        </p:spPr>
        <p:txBody>
          <a:bodyPr/>
          <a:lstStyle/>
          <a:p>
            <a:r>
              <a:rPr lang="es-PE" dirty="0" smtClean="0"/>
              <a:t>Francis Bacon (1561)</a:t>
            </a:r>
            <a:endParaRPr lang="es-PE" dirty="0"/>
          </a:p>
        </p:txBody>
      </p:sp>
      <p:pic>
        <p:nvPicPr>
          <p:cNvPr id="12290" name="Picture 2" descr="Image result for francis ba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26" y="1481681"/>
            <a:ext cx="4623434" cy="462343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73040" y="444138"/>
            <a:ext cx="6392091" cy="7017306"/>
          </a:xfrm>
          <a:prstGeom prst="rect">
            <a:avLst/>
          </a:prstGeom>
          <a:noFill/>
        </p:spPr>
        <p:txBody>
          <a:bodyPr wrap="square" rtlCol="0">
            <a:spAutoFit/>
          </a:bodyPr>
          <a:lstStyle/>
          <a:p>
            <a:r>
              <a:rPr lang="es-PE" dirty="0" smtClean="0"/>
              <a:t>Francis Bacon fue un estadista y filósofo inglés que desarrolló el método científico. Se le considera el padre del </a:t>
            </a:r>
            <a:r>
              <a:rPr lang="es-PE" dirty="0" err="1" smtClean="0"/>
              <a:t>empiricismo</a:t>
            </a:r>
            <a:r>
              <a:rPr lang="es-PE" dirty="0" smtClean="0"/>
              <a:t>. </a:t>
            </a:r>
          </a:p>
          <a:p>
            <a:r>
              <a:rPr lang="es-PE" dirty="0" smtClean="0"/>
              <a:t>Sus obras defienden la idea del conocimiento científico basado en el razonamiento inductivo, es decir, aquel que parte de lo particular para formular lo general. Para ello es fundamental la observación atenta y cuidadosa de la naturaleza, así como la aproximación metódica y escéptica que nos evite caer en errores. </a:t>
            </a:r>
          </a:p>
          <a:p>
            <a:endParaRPr lang="es-PE" dirty="0"/>
          </a:p>
          <a:p>
            <a:r>
              <a:rPr lang="es-PE" dirty="0" smtClean="0"/>
              <a:t>Esto implica un nuevo marco para la ciencia, ya que, como podemos recordar, en tiempos medievales no se privilegiaba el conocimiento de lo nuevo, usando generalmente por el contrario el método de deducción silogística. El </a:t>
            </a:r>
            <a:r>
              <a:rPr lang="es-PE" dirty="0" err="1" smtClean="0">
                <a:solidFill>
                  <a:srgbClr val="FF0000"/>
                </a:solidFill>
              </a:rPr>
              <a:t>Novum</a:t>
            </a:r>
            <a:r>
              <a:rPr lang="es-PE" dirty="0" smtClean="0">
                <a:solidFill>
                  <a:srgbClr val="FF0000"/>
                </a:solidFill>
              </a:rPr>
              <a:t> </a:t>
            </a:r>
            <a:r>
              <a:rPr lang="es-PE" dirty="0" err="1" smtClean="0">
                <a:solidFill>
                  <a:srgbClr val="FF0000"/>
                </a:solidFill>
              </a:rPr>
              <a:t>Organum</a:t>
            </a:r>
            <a:r>
              <a:rPr lang="es-PE" dirty="0" smtClean="0">
                <a:solidFill>
                  <a:srgbClr val="FF0000"/>
                </a:solidFill>
              </a:rPr>
              <a:t> </a:t>
            </a:r>
            <a:r>
              <a:rPr lang="es-PE" dirty="0" smtClean="0"/>
              <a:t>se contrapone al </a:t>
            </a:r>
            <a:r>
              <a:rPr lang="es-PE" dirty="0" err="1" smtClean="0"/>
              <a:t>Organum</a:t>
            </a:r>
            <a:r>
              <a:rPr lang="es-PE" dirty="0" smtClean="0"/>
              <a:t> de Aristóteles. La </a:t>
            </a:r>
            <a:r>
              <a:rPr lang="es-PE" dirty="0" smtClean="0">
                <a:solidFill>
                  <a:srgbClr val="FF0000"/>
                </a:solidFill>
              </a:rPr>
              <a:t>nueva Atlántida </a:t>
            </a:r>
            <a:r>
              <a:rPr lang="es-PE" dirty="0" smtClean="0"/>
              <a:t>hace referencia a Platón. Es claro que Bacon busca reformular líneas del pensamiento del pasado de un modo original y que privilegia una nueva actitud que será el sustrato de la modernidad.</a:t>
            </a:r>
          </a:p>
          <a:p>
            <a:endParaRPr lang="es-PE" dirty="0"/>
          </a:p>
          <a:p>
            <a:r>
              <a:rPr lang="es-PE" dirty="0" smtClean="0"/>
              <a:t>Administró bibliotecas y propuso modos de ordenar los libros. Fue parte del concejo de la Reina y fue nombrado caballero en 1603. </a:t>
            </a:r>
          </a:p>
          <a:p>
            <a:endParaRPr lang="es-PE" dirty="0"/>
          </a:p>
          <a:p>
            <a:r>
              <a:rPr lang="es-PE" dirty="0" smtClean="0"/>
              <a:t>De acuerdo al filosofo naturalista John </a:t>
            </a:r>
            <a:r>
              <a:rPr lang="es-PE" dirty="0" err="1" smtClean="0"/>
              <a:t>Aubrey</a:t>
            </a:r>
            <a:r>
              <a:rPr lang="es-PE" dirty="0" smtClean="0"/>
              <a:t>, Bacon murió de una neumonía que contrajo estudiando los efectos del frío en la preservación de la carne. </a:t>
            </a:r>
          </a:p>
          <a:p>
            <a:endParaRPr lang="es-PE" dirty="0"/>
          </a:p>
          <a:p>
            <a:endParaRPr lang="es-PE" dirty="0"/>
          </a:p>
        </p:txBody>
      </p:sp>
      <p:pic>
        <p:nvPicPr>
          <p:cNvPr id="12292" name="Picture 4" descr="Image result for refrigerat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183" y="5315585"/>
            <a:ext cx="1542415" cy="1542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509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7868"/>
            <a:ext cx="12192000" cy="6549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4555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65810" y="340186"/>
            <a:ext cx="3516630" cy="3238416"/>
          </a:xfrm>
          <a:prstGeom prst="rect">
            <a:avLst/>
          </a:prstGeom>
        </p:spPr>
      </p:pic>
      <p:sp>
        <p:nvSpPr>
          <p:cNvPr id="5" name="CuadroTexto 4"/>
          <p:cNvSpPr txBox="1"/>
          <p:nvPr/>
        </p:nvSpPr>
        <p:spPr>
          <a:xfrm>
            <a:off x="4572000" y="162282"/>
            <a:ext cx="6995160" cy="3416320"/>
          </a:xfrm>
          <a:prstGeom prst="rect">
            <a:avLst/>
          </a:prstGeom>
          <a:noFill/>
        </p:spPr>
        <p:txBody>
          <a:bodyPr wrap="square" rtlCol="0">
            <a:spAutoFit/>
          </a:bodyPr>
          <a:lstStyle/>
          <a:p>
            <a:r>
              <a:rPr lang="es-PE" b="1" u="sng" dirty="0" smtClean="0"/>
              <a:t>Galileo Galilei (1964)</a:t>
            </a:r>
          </a:p>
          <a:p>
            <a:endParaRPr lang="es-PE" dirty="0"/>
          </a:p>
          <a:p>
            <a:r>
              <a:rPr lang="es-PE" dirty="0" smtClean="0"/>
              <a:t>La armonía de las esferas / La música de las esferas</a:t>
            </a:r>
          </a:p>
          <a:p>
            <a:endParaRPr lang="es-PE" dirty="0"/>
          </a:p>
          <a:p>
            <a:r>
              <a:rPr lang="es-PE" dirty="0" smtClean="0"/>
              <a:t>Leer el libro de la naturaleza requiere que aprendamos el lenguaje en el que está escrito</a:t>
            </a:r>
          </a:p>
          <a:p>
            <a:endParaRPr lang="es-PE" dirty="0"/>
          </a:p>
          <a:p>
            <a:r>
              <a:rPr lang="es-PE" dirty="0" smtClean="0"/>
              <a:t>Astrónomo, ingeniero, matemático, físico.</a:t>
            </a:r>
          </a:p>
          <a:p>
            <a:endParaRPr lang="es-PE" dirty="0"/>
          </a:p>
          <a:p>
            <a:r>
              <a:rPr lang="es-PE" dirty="0" smtClean="0"/>
              <a:t>Revolución científica del renacimiento</a:t>
            </a:r>
          </a:p>
          <a:p>
            <a:endParaRPr lang="es-PE" dirty="0"/>
          </a:p>
          <a:p>
            <a:r>
              <a:rPr lang="es-PE" dirty="0" smtClean="0"/>
              <a:t>Interés en diversas artes y ciencias</a:t>
            </a:r>
            <a:endParaRPr lang="es-PE" dirty="0"/>
          </a:p>
        </p:txBody>
      </p:sp>
      <p:sp>
        <p:nvSpPr>
          <p:cNvPr id="6" name="CuadroTexto 5"/>
          <p:cNvSpPr txBox="1"/>
          <p:nvPr/>
        </p:nvSpPr>
        <p:spPr>
          <a:xfrm>
            <a:off x="259080" y="3690878"/>
            <a:ext cx="11658600" cy="3693319"/>
          </a:xfrm>
          <a:prstGeom prst="rect">
            <a:avLst/>
          </a:prstGeom>
          <a:noFill/>
        </p:spPr>
        <p:txBody>
          <a:bodyPr wrap="square" rtlCol="0">
            <a:spAutoFit/>
          </a:bodyPr>
          <a:lstStyle/>
          <a:p>
            <a:r>
              <a:rPr lang="es-PE" dirty="0" smtClean="0"/>
              <a:t>Mejoró el telescopio, realizando diversas observaciones astronómicas</a:t>
            </a:r>
          </a:p>
          <a:p>
            <a:endParaRPr lang="es-PE" dirty="0"/>
          </a:p>
          <a:p>
            <a:r>
              <a:rPr lang="es-PE" dirty="0" smtClean="0"/>
              <a:t>Primera ley del movimiento (En una formulación de Newton, inspirado en Galileo): </a:t>
            </a:r>
          </a:p>
          <a:p>
            <a:r>
              <a:rPr lang="es-PE" i="1" dirty="0" smtClean="0"/>
              <a:t>Todo </a:t>
            </a:r>
            <a:r>
              <a:rPr lang="es-PE" i="1" dirty="0"/>
              <a:t>cuerpo persevera en su estado de reposo o movimiento uniforme y rectilíneo a no ser que sea obligado a cambiar su estado por fuerzas impresas sobre </a:t>
            </a:r>
            <a:r>
              <a:rPr lang="es-PE" i="1" dirty="0" smtClean="0"/>
              <a:t>él</a:t>
            </a:r>
          </a:p>
          <a:p>
            <a:endParaRPr lang="es-PE" i="1" dirty="0"/>
          </a:p>
          <a:p>
            <a:r>
              <a:rPr lang="es-PE" dirty="0" smtClean="0"/>
              <a:t>Padre de: Astronomía moderna, Física moderna, Ciencia moderna y de Virginia, Livia </a:t>
            </a:r>
            <a:r>
              <a:rPr lang="es-PE" dirty="0" err="1" smtClean="0"/>
              <a:t>Vincenzo</a:t>
            </a:r>
            <a:r>
              <a:rPr lang="es-PE" dirty="0" smtClean="0"/>
              <a:t> y María Celeste Galilei</a:t>
            </a:r>
          </a:p>
          <a:p>
            <a:endParaRPr lang="es-PE" dirty="0"/>
          </a:p>
          <a:p>
            <a:r>
              <a:rPr lang="es-PE" dirty="0" smtClean="0"/>
              <a:t>Junto a F. Bacon: Método científico moderno. Complemento a Kepler</a:t>
            </a:r>
          </a:p>
          <a:p>
            <a:endParaRPr lang="es-PE" dirty="0"/>
          </a:p>
          <a:p>
            <a:r>
              <a:rPr lang="es-PE" dirty="0" smtClean="0"/>
              <a:t>Ruptura con la tradición aristotélica; Religión vs Ciencia. El destino de Galileo: la Inquisición</a:t>
            </a:r>
          </a:p>
          <a:p>
            <a:endParaRPr lang="es-PE" dirty="0"/>
          </a:p>
          <a:p>
            <a:endParaRPr lang="es-PE" dirty="0"/>
          </a:p>
        </p:txBody>
      </p:sp>
    </p:spTree>
    <p:extLst>
      <p:ext uri="{BB962C8B-B14F-4D97-AF65-F5344CB8AC3E}">
        <p14:creationId xmlns:p14="http://schemas.microsoft.com/office/powerpoint/2010/main" val="1537768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65810" y="340186"/>
            <a:ext cx="3516630" cy="3238416"/>
          </a:xfrm>
          <a:prstGeom prst="rect">
            <a:avLst/>
          </a:prstGeom>
        </p:spPr>
      </p:pic>
      <p:sp>
        <p:nvSpPr>
          <p:cNvPr id="5" name="CuadroTexto 4"/>
          <p:cNvSpPr txBox="1"/>
          <p:nvPr/>
        </p:nvSpPr>
        <p:spPr>
          <a:xfrm>
            <a:off x="4572000" y="162282"/>
            <a:ext cx="6995160" cy="3416320"/>
          </a:xfrm>
          <a:prstGeom prst="rect">
            <a:avLst/>
          </a:prstGeom>
          <a:noFill/>
        </p:spPr>
        <p:txBody>
          <a:bodyPr wrap="square" rtlCol="0">
            <a:spAutoFit/>
          </a:bodyPr>
          <a:lstStyle/>
          <a:p>
            <a:r>
              <a:rPr lang="es-PE" b="1" u="sng" dirty="0" smtClean="0"/>
              <a:t>Galileo Galilei (1964)</a:t>
            </a:r>
          </a:p>
          <a:p>
            <a:endParaRPr lang="es-PE" b="1" u="sng" dirty="0"/>
          </a:p>
          <a:p>
            <a:r>
              <a:rPr lang="es-PE" dirty="0" smtClean="0"/>
              <a:t>Estudia matemáticas con Ricci, quien acostumbra inusualmente unir teoría con la práctica experimental. </a:t>
            </a:r>
          </a:p>
          <a:p>
            <a:endParaRPr lang="es-PE" dirty="0"/>
          </a:p>
          <a:p>
            <a:r>
              <a:rPr lang="es-PE" dirty="0" smtClean="0"/>
              <a:t>Rechaza disputas escolásticas y aristotélicas, para en cambio, estudiar a Euclides, Pitágoras, Platón, </a:t>
            </a:r>
            <a:r>
              <a:rPr lang="es-PE" dirty="0" err="1" smtClean="0"/>
              <a:t>Arquímides</a:t>
            </a:r>
            <a:r>
              <a:rPr lang="es-PE" dirty="0" smtClean="0"/>
              <a:t>, entre otros.</a:t>
            </a:r>
          </a:p>
          <a:p>
            <a:endParaRPr lang="es-PE" dirty="0"/>
          </a:p>
          <a:p>
            <a:r>
              <a:rPr lang="es-PE" dirty="0" smtClean="0"/>
              <a:t>Su experimentación con péndulos sienta la base de una nueva ciencia muy importante para la modernidad: la mecánica.</a:t>
            </a:r>
          </a:p>
          <a:p>
            <a:endParaRPr lang="es-PE" dirty="0"/>
          </a:p>
          <a:p>
            <a:r>
              <a:rPr lang="es-PE" dirty="0" smtClean="0"/>
              <a:t>Critica a los profesores de su época, lo que le vale mucho rechazo. </a:t>
            </a:r>
            <a:endParaRPr lang="es-PE" dirty="0"/>
          </a:p>
        </p:txBody>
      </p:sp>
      <p:sp>
        <p:nvSpPr>
          <p:cNvPr id="6" name="CuadroTexto 5"/>
          <p:cNvSpPr txBox="1"/>
          <p:nvPr/>
        </p:nvSpPr>
        <p:spPr>
          <a:xfrm>
            <a:off x="259080" y="3690878"/>
            <a:ext cx="11658600" cy="2585323"/>
          </a:xfrm>
          <a:prstGeom prst="rect">
            <a:avLst/>
          </a:prstGeom>
          <a:noFill/>
        </p:spPr>
        <p:txBody>
          <a:bodyPr wrap="square" rtlCol="0">
            <a:spAutoFit/>
          </a:bodyPr>
          <a:lstStyle/>
          <a:p>
            <a:r>
              <a:rPr lang="es-PE" dirty="0" smtClean="0"/>
              <a:t>Estudios sobre el centro de gravedad, las densidades de sólidos y líquidos (balanza hidrostática)</a:t>
            </a:r>
          </a:p>
          <a:p>
            <a:r>
              <a:rPr lang="es-PE" dirty="0" smtClean="0"/>
              <a:t>Inventa el </a:t>
            </a:r>
            <a:r>
              <a:rPr lang="es-PE" dirty="0" err="1" smtClean="0"/>
              <a:t>pulsómetro</a:t>
            </a:r>
            <a:r>
              <a:rPr lang="es-PE" dirty="0" smtClean="0"/>
              <a:t>; lo que otorga una escala de tiempo regular a los fenómenos observables.</a:t>
            </a:r>
          </a:p>
          <a:p>
            <a:r>
              <a:rPr lang="es-PE" dirty="0" smtClean="0"/>
              <a:t>Empieza a estudiar la caída de los cuerpos (</a:t>
            </a:r>
            <a:r>
              <a:rPr lang="es-PE" dirty="0" err="1" smtClean="0"/>
              <a:t>proto</a:t>
            </a:r>
            <a:r>
              <a:rPr lang="es-PE" dirty="0" smtClean="0"/>
              <a:t>-teoría gravitacional)</a:t>
            </a:r>
          </a:p>
          <a:p>
            <a:endParaRPr lang="es-PE" dirty="0"/>
          </a:p>
          <a:p>
            <a:r>
              <a:rPr lang="es-PE" dirty="0" smtClean="0"/>
              <a:t>Conoce al jesuita </a:t>
            </a:r>
            <a:r>
              <a:rPr lang="es-PE" dirty="0" err="1" smtClean="0"/>
              <a:t>Clavius</a:t>
            </a:r>
            <a:r>
              <a:rPr lang="es-PE" dirty="0" smtClean="0"/>
              <a:t>, quien había sido un muy mal alumno en el sistema educativo humanista,</a:t>
            </a:r>
          </a:p>
          <a:p>
            <a:r>
              <a:rPr lang="es-PE" dirty="0" smtClean="0"/>
              <a:t>Sin embargo era muy hábil para las matemáticas. </a:t>
            </a:r>
          </a:p>
          <a:p>
            <a:endParaRPr lang="es-PE" dirty="0"/>
          </a:p>
          <a:p>
            <a:r>
              <a:rPr lang="es-PE" dirty="0" smtClean="0"/>
              <a:t>Enseña las doctrinas de Aristóteles y Ptolomeo, pero está más de acuerdo con Copérnico. </a:t>
            </a:r>
            <a:endParaRPr lang="es-PE" dirty="0"/>
          </a:p>
          <a:p>
            <a:endParaRPr lang="es-PE" dirty="0"/>
          </a:p>
        </p:txBody>
      </p:sp>
      <p:pic>
        <p:nvPicPr>
          <p:cNvPr id="2" name="Imagen 1"/>
          <p:cNvPicPr>
            <a:picLocks noChangeAspect="1"/>
          </p:cNvPicPr>
          <p:nvPr/>
        </p:nvPicPr>
        <p:blipFill>
          <a:blip r:embed="rId3"/>
          <a:stretch>
            <a:fillRect/>
          </a:stretch>
        </p:blipFill>
        <p:spPr>
          <a:xfrm>
            <a:off x="9907905" y="3690878"/>
            <a:ext cx="2009775" cy="1571625"/>
          </a:xfrm>
          <a:prstGeom prst="rect">
            <a:avLst/>
          </a:prstGeom>
        </p:spPr>
      </p:pic>
    </p:spTree>
    <p:extLst>
      <p:ext uri="{BB962C8B-B14F-4D97-AF65-F5344CB8AC3E}">
        <p14:creationId xmlns:p14="http://schemas.microsoft.com/office/powerpoint/2010/main" val="3671422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28650" y="162282"/>
            <a:ext cx="3516630" cy="3238416"/>
          </a:xfrm>
          <a:prstGeom prst="rect">
            <a:avLst/>
          </a:prstGeom>
        </p:spPr>
      </p:pic>
      <p:sp>
        <p:nvSpPr>
          <p:cNvPr id="5" name="CuadroTexto 4"/>
          <p:cNvSpPr txBox="1"/>
          <p:nvPr/>
        </p:nvSpPr>
        <p:spPr>
          <a:xfrm>
            <a:off x="4572000" y="162282"/>
            <a:ext cx="6995160" cy="3139321"/>
          </a:xfrm>
          <a:prstGeom prst="rect">
            <a:avLst/>
          </a:prstGeom>
          <a:noFill/>
        </p:spPr>
        <p:txBody>
          <a:bodyPr wrap="square" rtlCol="0">
            <a:spAutoFit/>
          </a:bodyPr>
          <a:lstStyle/>
          <a:p>
            <a:r>
              <a:rPr lang="es-PE" b="1" u="sng" dirty="0" smtClean="0"/>
              <a:t>Galileo Galilei (1964)</a:t>
            </a:r>
          </a:p>
          <a:p>
            <a:endParaRPr lang="es-PE" b="1" u="sng" dirty="0"/>
          </a:p>
          <a:p>
            <a:r>
              <a:rPr lang="es-PE" dirty="0" smtClean="0"/>
              <a:t>Experimentó con una bomba de agua</a:t>
            </a:r>
          </a:p>
          <a:p>
            <a:endParaRPr lang="es-PE" dirty="0"/>
          </a:p>
          <a:p>
            <a:r>
              <a:rPr lang="es-PE" dirty="0" smtClean="0"/>
              <a:t>Establece la ley (deprecada) del movimiento uniforme acelerado (</a:t>
            </a:r>
            <a:r>
              <a:rPr lang="es-PE" dirty="0"/>
              <a:t>la aceleración vectorial que experimenta un cuerpo, permanece constante (en magnitud y dirección) en el transcurso del tiempo manteniéndose firme</a:t>
            </a:r>
            <a:r>
              <a:rPr lang="es-PE" dirty="0" smtClean="0"/>
              <a:t>.)</a:t>
            </a:r>
          </a:p>
          <a:p>
            <a:endParaRPr lang="es-PE" dirty="0"/>
          </a:p>
          <a:p>
            <a:r>
              <a:rPr lang="es-PE" dirty="0" err="1" smtClean="0"/>
              <a:t>Obrservó</a:t>
            </a:r>
            <a:r>
              <a:rPr lang="es-PE" dirty="0" smtClean="0"/>
              <a:t> una nova y cuestionó la naturaleza de las estrellas, tal y como era comprendida en su contexto.</a:t>
            </a:r>
            <a:endParaRPr lang="es-PE" dirty="0"/>
          </a:p>
        </p:txBody>
      </p:sp>
      <p:sp>
        <p:nvSpPr>
          <p:cNvPr id="6" name="CuadroTexto 5"/>
          <p:cNvSpPr txBox="1"/>
          <p:nvPr/>
        </p:nvSpPr>
        <p:spPr>
          <a:xfrm>
            <a:off x="243840" y="3441680"/>
            <a:ext cx="11658600" cy="3416320"/>
          </a:xfrm>
          <a:prstGeom prst="rect">
            <a:avLst/>
          </a:prstGeom>
          <a:noFill/>
        </p:spPr>
        <p:txBody>
          <a:bodyPr wrap="square" rtlCol="0">
            <a:spAutoFit/>
          </a:bodyPr>
          <a:lstStyle/>
          <a:p>
            <a:r>
              <a:rPr lang="es-PE" dirty="0" smtClean="0"/>
              <a:t>Demostró que los proyectiles surcan trayectorias parabólicas. (Con Newton se entiende que son elípticas)</a:t>
            </a:r>
            <a:endParaRPr lang="es-PE" dirty="0"/>
          </a:p>
          <a:p>
            <a:endParaRPr lang="es-PE" dirty="0" smtClean="0"/>
          </a:p>
          <a:p>
            <a:r>
              <a:rPr lang="es-PE" dirty="0" smtClean="0"/>
              <a:t>Construye un termoscopio. Estudia el magnetismo de los imanes. Construye una versión mejorada del telescopio de </a:t>
            </a:r>
            <a:r>
              <a:rPr lang="es-PE" dirty="0" err="1" smtClean="0"/>
              <a:t>Lippershey</a:t>
            </a:r>
            <a:r>
              <a:rPr lang="es-PE" dirty="0" smtClean="0"/>
              <a:t> (3x). Su versión no deforma a los objetos y les aumenta el doble (6x), e incluye un lente divergente en el ocular, que permite imágenes derechas. Luego lo mejora hasta un alcance de 8x y 9x, sin embargo, no todos los que construye son utilizables. </a:t>
            </a:r>
          </a:p>
          <a:p>
            <a:endParaRPr lang="es-PE" dirty="0"/>
          </a:p>
          <a:p>
            <a:r>
              <a:rPr lang="es-PE" dirty="0" smtClean="0"/>
              <a:t>Cuando prueba un lente de 10x estudia la luna y sus fases, teniendo así herramientas para criticar la teoría aristotélica. Afirma que hay montañas en la luna, estimando alguna de sus alturas en 7k metros</a:t>
            </a:r>
          </a:p>
          <a:p>
            <a:endParaRPr lang="es-PE" dirty="0"/>
          </a:p>
          <a:p>
            <a:r>
              <a:rPr lang="es-PE" dirty="0" smtClean="0"/>
              <a:t>A continuación vuelca su atención al universo y la vía láctea. Descubre cúmulos de estrellas, anillos en Saturno (apéndices o asas, a su entender) y algunas manchas solares.</a:t>
            </a:r>
            <a:endParaRPr lang="es-PE" dirty="0"/>
          </a:p>
        </p:txBody>
      </p:sp>
    </p:spTree>
    <p:extLst>
      <p:ext uri="{BB962C8B-B14F-4D97-AF65-F5344CB8AC3E}">
        <p14:creationId xmlns:p14="http://schemas.microsoft.com/office/powerpoint/2010/main" val="1529332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28650" y="162282"/>
            <a:ext cx="3516630" cy="3238416"/>
          </a:xfrm>
          <a:prstGeom prst="rect">
            <a:avLst/>
          </a:prstGeom>
        </p:spPr>
      </p:pic>
      <p:sp>
        <p:nvSpPr>
          <p:cNvPr id="5" name="CuadroTexto 4"/>
          <p:cNvSpPr txBox="1"/>
          <p:nvPr/>
        </p:nvSpPr>
        <p:spPr>
          <a:xfrm>
            <a:off x="4632960" y="831402"/>
            <a:ext cx="6995160" cy="2031325"/>
          </a:xfrm>
          <a:prstGeom prst="rect">
            <a:avLst/>
          </a:prstGeom>
          <a:noFill/>
        </p:spPr>
        <p:txBody>
          <a:bodyPr wrap="square" rtlCol="0">
            <a:spAutoFit/>
          </a:bodyPr>
          <a:lstStyle/>
          <a:p>
            <a:r>
              <a:rPr lang="es-PE" b="1" u="sng" dirty="0" smtClean="0"/>
              <a:t>Galileo Galilei (1964)</a:t>
            </a:r>
          </a:p>
          <a:p>
            <a:endParaRPr lang="es-PE" b="1" u="sng" dirty="0"/>
          </a:p>
          <a:p>
            <a:r>
              <a:rPr lang="es-PE" dirty="0" smtClean="0"/>
              <a:t>Plantea, observando a Júpiter, que su interacción con sus lunas debe ser equivalente al universo entero, lo que deriva en la idea de que los planetas y estrellas NO GIRAN ALREDEDOR DE LA TIERRA. Esto será un gran aporte para Copérnico, quien demostrará esto, en contra de la teoría heliocéntrica. </a:t>
            </a:r>
            <a:endParaRPr lang="es-PE" dirty="0"/>
          </a:p>
        </p:txBody>
      </p:sp>
      <p:sp>
        <p:nvSpPr>
          <p:cNvPr id="6" name="CuadroTexto 5"/>
          <p:cNvSpPr txBox="1"/>
          <p:nvPr/>
        </p:nvSpPr>
        <p:spPr>
          <a:xfrm>
            <a:off x="335280" y="4356080"/>
            <a:ext cx="11658600" cy="2031325"/>
          </a:xfrm>
          <a:prstGeom prst="rect">
            <a:avLst/>
          </a:prstGeom>
          <a:noFill/>
        </p:spPr>
        <p:txBody>
          <a:bodyPr wrap="square" rtlCol="0">
            <a:spAutoFit/>
          </a:bodyPr>
          <a:lstStyle/>
          <a:p>
            <a:r>
              <a:rPr lang="es-PE" dirty="0" smtClean="0"/>
              <a:t>Finalmente, sus detractores y enemigos le combaten, y la Inquisición le persigue y controla sus actividades. Al combatir el geocentrismo, chocará con el dogma establecida por la Iglesia de su época. Es acusado de enseñar doctrinas heréticas. </a:t>
            </a:r>
          </a:p>
          <a:p>
            <a:endParaRPr lang="es-PE" dirty="0"/>
          </a:p>
          <a:p>
            <a:r>
              <a:rPr lang="es-PE" dirty="0" smtClean="0"/>
              <a:t>Aunque casi es quemado, se retracta en público, pero mantiene sus convicciones de forma privada. Muere en medio de disputas y conflictos que, precisamente, se considera que inauguran el espíritu moderno. </a:t>
            </a:r>
          </a:p>
          <a:p>
            <a:endParaRPr lang="es-PE" dirty="0"/>
          </a:p>
          <a:p>
            <a:r>
              <a:rPr lang="es-PE" dirty="0" smtClean="0"/>
              <a:t>Con el tiempo, la postura de la Iglesia se retractaría, dándole retrospectivamente la razón a Galileo. </a:t>
            </a:r>
            <a:endParaRPr lang="es-PE" dirty="0"/>
          </a:p>
        </p:txBody>
      </p:sp>
    </p:spTree>
    <p:extLst>
      <p:ext uri="{BB962C8B-B14F-4D97-AF65-F5344CB8AC3E}">
        <p14:creationId xmlns:p14="http://schemas.microsoft.com/office/powerpoint/2010/main" val="1266672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Las meditaciones metafísicas	</a:t>
            </a:r>
            <a:endParaRPr lang="es-PE" dirty="0"/>
          </a:p>
        </p:txBody>
      </p:sp>
      <p:sp>
        <p:nvSpPr>
          <p:cNvPr id="3" name="Marcador de contenido 2"/>
          <p:cNvSpPr>
            <a:spLocks noGrp="1"/>
          </p:cNvSpPr>
          <p:nvPr>
            <p:ph idx="1"/>
          </p:nvPr>
        </p:nvSpPr>
        <p:spPr>
          <a:xfrm>
            <a:off x="838200" y="1825625"/>
            <a:ext cx="7025640" cy="4351338"/>
          </a:xfrm>
        </p:spPr>
        <p:txBody>
          <a:bodyPr/>
          <a:lstStyle/>
          <a:p>
            <a:r>
              <a:rPr lang="es-PE" dirty="0" smtClean="0"/>
              <a:t>15 </a:t>
            </a:r>
            <a:r>
              <a:rPr lang="es-PE" dirty="0" err="1" smtClean="0"/>
              <a:t>mins</a:t>
            </a:r>
            <a:r>
              <a:rPr lang="es-PE" dirty="0" smtClean="0"/>
              <a:t> al año</a:t>
            </a:r>
          </a:p>
          <a:p>
            <a:r>
              <a:rPr lang="es-PE" dirty="0" smtClean="0"/>
              <a:t>El destino de Galileo</a:t>
            </a:r>
          </a:p>
          <a:p>
            <a:r>
              <a:rPr lang="es-PE" dirty="0" smtClean="0"/>
              <a:t>Inversión del orden en los temas: 1ero lo humano, luego Dios</a:t>
            </a:r>
          </a:p>
          <a:p>
            <a:r>
              <a:rPr lang="es-PE" dirty="0" smtClean="0"/>
              <a:t>Meditación 5ta: la idea del infinito</a:t>
            </a:r>
          </a:p>
          <a:p>
            <a:r>
              <a:rPr lang="es-PE" dirty="0" smtClean="0"/>
              <a:t>Vs las autoridades clásicas</a:t>
            </a:r>
          </a:p>
          <a:p>
            <a:r>
              <a:rPr lang="es-PE" dirty="0" smtClean="0"/>
              <a:t>El método cartesiano</a:t>
            </a:r>
            <a:endParaRPr lang="es-PE" dirty="0"/>
          </a:p>
        </p:txBody>
      </p:sp>
      <p:pic>
        <p:nvPicPr>
          <p:cNvPr id="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1474" y="0"/>
            <a:ext cx="4010526" cy="690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724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01337" y="394692"/>
            <a:ext cx="9953897" cy="6463308"/>
          </a:xfrm>
          <a:prstGeom prst="rect">
            <a:avLst/>
          </a:prstGeom>
          <a:noFill/>
        </p:spPr>
        <p:txBody>
          <a:bodyPr wrap="square" rtlCol="0">
            <a:spAutoFit/>
          </a:bodyPr>
          <a:lstStyle/>
          <a:p>
            <a:pPr algn="just"/>
            <a:r>
              <a:rPr lang="es-PE" dirty="0" smtClean="0"/>
              <a:t>Notas sobre la modernidad y Descartes (según notas de Manuel García </a:t>
            </a:r>
            <a:r>
              <a:rPr lang="es-PE" dirty="0" err="1" smtClean="0"/>
              <a:t>Morente</a:t>
            </a:r>
            <a:r>
              <a:rPr lang="es-PE" dirty="0" smtClean="0"/>
              <a:t>)</a:t>
            </a:r>
          </a:p>
          <a:p>
            <a:pPr algn="just"/>
            <a:endParaRPr lang="es-PE" dirty="0"/>
          </a:p>
          <a:p>
            <a:pPr marL="285750" indent="-285750" algn="just">
              <a:buFontTx/>
              <a:buChar char="-"/>
            </a:pPr>
            <a:r>
              <a:rPr lang="es-PE" dirty="0" smtClean="0"/>
              <a:t>Espíritu de la modernidad: Racionalismo y descreencia de las autoridades.</a:t>
            </a:r>
          </a:p>
          <a:p>
            <a:pPr marL="285750" indent="-285750" algn="just">
              <a:buFontTx/>
              <a:buChar char="-"/>
            </a:pPr>
            <a:r>
              <a:rPr lang="es-PE" dirty="0" smtClean="0"/>
              <a:t>Discurso de método y Meditaciones metafísicas inauguran la época moderna.</a:t>
            </a:r>
          </a:p>
          <a:p>
            <a:pPr marL="285750" indent="-285750" algn="just">
              <a:buFontTx/>
              <a:buChar char="-"/>
            </a:pPr>
            <a:r>
              <a:rPr lang="es-PE" dirty="0" smtClean="0"/>
              <a:t>El conocimiento matemático como fundamento de la certeza.</a:t>
            </a:r>
          </a:p>
          <a:p>
            <a:pPr marL="285750" indent="-285750" algn="just">
              <a:buFontTx/>
              <a:buChar char="-"/>
            </a:pPr>
            <a:endParaRPr lang="es-PE" dirty="0"/>
          </a:p>
          <a:p>
            <a:pPr algn="just"/>
            <a:r>
              <a:rPr lang="es-PE" dirty="0" smtClean="0"/>
              <a:t>Contexto Renacentista</a:t>
            </a:r>
          </a:p>
          <a:p>
            <a:pPr algn="just"/>
            <a:endParaRPr lang="es-PE" dirty="0"/>
          </a:p>
          <a:p>
            <a:pPr marL="285750" indent="-285750" algn="just">
              <a:buFontTx/>
              <a:buChar char="-"/>
            </a:pPr>
            <a:r>
              <a:rPr lang="es-PE" dirty="0" smtClean="0"/>
              <a:t>El paradigma de la escolástica es Santo Tomás de Aquino y por extensión, Aristóteles. </a:t>
            </a:r>
          </a:p>
          <a:p>
            <a:pPr marL="285750" indent="-285750" algn="just">
              <a:buFontTx/>
              <a:buChar char="-"/>
            </a:pPr>
            <a:r>
              <a:rPr lang="es-PE" dirty="0" smtClean="0"/>
              <a:t>Entre Descartes y Santo Tomás de Aquino: artistas, científicos y teólogos del renacimiento: Da Vinci, Galileo, Kepler, Lutero, Copérnico. </a:t>
            </a:r>
            <a:endParaRPr lang="es-PE" dirty="0"/>
          </a:p>
          <a:p>
            <a:pPr marL="285750" indent="-285750" algn="just">
              <a:buFontTx/>
              <a:buChar char="-"/>
            </a:pPr>
            <a:r>
              <a:rPr lang="es-PE" dirty="0" smtClean="0"/>
              <a:t>Galileo condenado a la hoguera por heliocentrismo, Descartes </a:t>
            </a:r>
            <a:r>
              <a:rPr lang="es-PE" dirty="0" err="1" smtClean="0"/>
              <a:t>postponiendo</a:t>
            </a:r>
            <a:r>
              <a:rPr lang="es-PE" dirty="0" smtClean="0"/>
              <a:t> la publicación de su obra sobre los astros.</a:t>
            </a:r>
          </a:p>
          <a:p>
            <a:pPr marL="285750" indent="-285750" algn="just">
              <a:buFontTx/>
              <a:buChar char="-"/>
            </a:pPr>
            <a:r>
              <a:rPr lang="es-PE" dirty="0" smtClean="0"/>
              <a:t>En el siglo de las luces aparecerá una fuerte corriente anti-clerical. (Diderot: “El hombre sólo será libre cuando el último rey sea ahorcado con las tripas del último sacerdote”)</a:t>
            </a:r>
          </a:p>
          <a:p>
            <a:pPr marL="285750" indent="-285750" algn="just">
              <a:buFontTx/>
              <a:buChar char="-"/>
            </a:pPr>
            <a:r>
              <a:rPr lang="es-PE" dirty="0" smtClean="0"/>
              <a:t>La edad media no es una época de total oscurantismo. </a:t>
            </a:r>
          </a:p>
          <a:p>
            <a:pPr marL="285750" indent="-285750" algn="just">
              <a:buFontTx/>
              <a:buChar char="-"/>
            </a:pPr>
            <a:r>
              <a:rPr lang="es-PE" dirty="0" smtClean="0"/>
              <a:t>El renacimiento supone una crisis: una ruptura de las convicciones de siglos anteriores; algunas ideas dejan de ser creídas, la iglesia se quiebra (reformas protestantes), se descubre América, nueva concepción de sistema solar, se admira el arte antiguo, así como el pensamiento clásico.</a:t>
            </a:r>
          </a:p>
          <a:p>
            <a:pPr marL="285750" indent="-285750" algn="just">
              <a:buFontTx/>
              <a:buChar char="-"/>
            </a:pPr>
            <a:r>
              <a:rPr lang="es-PE" dirty="0" smtClean="0"/>
              <a:t>El renacimiento, así, se presenta como una negación del pasado, una crítica implacable. </a:t>
            </a:r>
          </a:p>
          <a:p>
            <a:pPr marL="285750" indent="-285750" algn="just">
              <a:buFontTx/>
              <a:buChar char="-"/>
            </a:pPr>
            <a:r>
              <a:rPr lang="es-PE" dirty="0" smtClean="0"/>
              <a:t>La crítica a “las autoridades” se enfoca concretamente vs Aristóteles y vs la Biblia.</a:t>
            </a:r>
          </a:p>
          <a:p>
            <a:pPr marL="285750" indent="-285750" algn="just">
              <a:buFontTx/>
              <a:buChar char="-"/>
            </a:pPr>
            <a:r>
              <a:rPr lang="es-PE" dirty="0" smtClean="0"/>
              <a:t>En este panorama de incertidumbre surge algo fundamental para la modernidad: la duda. </a:t>
            </a:r>
          </a:p>
          <a:p>
            <a:pPr marL="285750" indent="-285750" algn="just">
              <a:buFontTx/>
              <a:buChar char="-"/>
            </a:pPr>
            <a:endParaRPr lang="es-PE" dirty="0"/>
          </a:p>
        </p:txBody>
      </p:sp>
    </p:spTree>
    <p:extLst>
      <p:ext uri="{BB962C8B-B14F-4D97-AF65-F5344CB8AC3E}">
        <p14:creationId xmlns:p14="http://schemas.microsoft.com/office/powerpoint/2010/main" val="3914532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01337" y="394692"/>
            <a:ext cx="9953897" cy="6186309"/>
          </a:xfrm>
          <a:prstGeom prst="rect">
            <a:avLst/>
          </a:prstGeom>
          <a:noFill/>
        </p:spPr>
        <p:txBody>
          <a:bodyPr wrap="square" rtlCol="0">
            <a:spAutoFit/>
          </a:bodyPr>
          <a:lstStyle/>
          <a:p>
            <a:pPr marL="285750" indent="-285750" algn="just">
              <a:buFontTx/>
              <a:buChar char="-"/>
            </a:pPr>
            <a:r>
              <a:rPr lang="es-PE" dirty="0" smtClean="0"/>
              <a:t>Descartes: “Haré un esfuerzo y seguiré por el mismo camino que ayer emprendí, alejándome de todo aquello en que pueda imaginar la menor duda, como si supiese que es absolutamente falso y continuaré siempre por ese camino, hasta que encuentre algo que sea cierto en el mundo. </a:t>
            </a:r>
            <a:r>
              <a:rPr lang="es-PE" dirty="0" err="1" smtClean="0"/>
              <a:t>Arquímides</a:t>
            </a:r>
            <a:r>
              <a:rPr lang="es-PE" dirty="0" smtClean="0"/>
              <a:t>, para levantar la tierra y transportarla a otro lugar, pedía solamente un punto de apoyo firme e inmóvil: también tendré derecho yo a concebir grandes esperanzas si tengo la fortuna de hallar </a:t>
            </a:r>
            <a:r>
              <a:rPr lang="es-PE" dirty="0" smtClean="0">
                <a:solidFill>
                  <a:srgbClr val="FF0000"/>
                </a:solidFill>
              </a:rPr>
              <a:t>sólo una cosa que sea cierta e indudable</a:t>
            </a:r>
            <a:r>
              <a:rPr lang="es-PE" dirty="0" smtClean="0"/>
              <a:t>”. (Meditaciones metafísicas)</a:t>
            </a:r>
          </a:p>
          <a:p>
            <a:pPr marL="285750" indent="-285750" algn="just">
              <a:buFontTx/>
              <a:buChar char="-"/>
            </a:pPr>
            <a:endParaRPr lang="es-PE" dirty="0"/>
          </a:p>
          <a:p>
            <a:pPr marL="285750" indent="-285750" algn="just">
              <a:buFontTx/>
              <a:buChar char="-"/>
            </a:pPr>
            <a:r>
              <a:rPr lang="es-PE" dirty="0" smtClean="0"/>
              <a:t>El renacimiento es negación del pasado, pero también una búsqueda de este “nuevo punto de apoyo”. </a:t>
            </a:r>
          </a:p>
          <a:p>
            <a:pPr marL="285750" indent="-285750" algn="just">
              <a:buFontTx/>
              <a:buChar char="-"/>
            </a:pPr>
            <a:endParaRPr lang="es-PE" dirty="0"/>
          </a:p>
          <a:p>
            <a:pPr marL="285750" indent="-285750" algn="just">
              <a:buFontTx/>
              <a:buChar char="-"/>
            </a:pPr>
            <a:r>
              <a:rPr lang="es-PE" dirty="0" smtClean="0"/>
              <a:t>Descartes critica el pensamiento tomista porque sirve muy bien </a:t>
            </a:r>
            <a:r>
              <a:rPr lang="es-PE" dirty="0" smtClean="0">
                <a:solidFill>
                  <a:srgbClr val="FF0000"/>
                </a:solidFill>
              </a:rPr>
              <a:t>para demostrar lo que ya sabemos, pero no sirve para conocer cosas nuevas</a:t>
            </a:r>
            <a:r>
              <a:rPr lang="es-PE" dirty="0" smtClean="0"/>
              <a:t>. (La inducción vs deducción; el ejemplo de Bacon y la biblioteca)</a:t>
            </a:r>
          </a:p>
          <a:p>
            <a:pPr marL="285750" indent="-285750" algn="just">
              <a:buFontTx/>
              <a:buChar char="-"/>
            </a:pPr>
            <a:endParaRPr lang="es-PE" dirty="0"/>
          </a:p>
          <a:p>
            <a:pPr marL="285750" indent="-285750" algn="just">
              <a:buFontTx/>
              <a:buChar char="-"/>
            </a:pPr>
            <a:r>
              <a:rPr lang="es-PE" dirty="0" smtClean="0"/>
              <a:t>El fundamento del método cartesiano se encuentra en la rigurosidad y solidez de las razones matemáticas. El “nuevo punto de apoyo” son las ideas claras, distintas e indubitables. </a:t>
            </a:r>
          </a:p>
          <a:p>
            <a:pPr marL="285750" indent="-285750" algn="just">
              <a:buFontTx/>
              <a:buChar char="-"/>
            </a:pPr>
            <a:endParaRPr lang="es-PE" dirty="0"/>
          </a:p>
          <a:p>
            <a:pPr marL="285750" indent="-285750" algn="just">
              <a:buFontTx/>
              <a:buChar char="-"/>
            </a:pPr>
            <a:r>
              <a:rPr lang="es-PE" dirty="0" smtClean="0"/>
              <a:t>El método aplicado de las matemáticas (en este tiempo antes de Newton) era algo que ya se aplicaba, por ejemplo, en el campo de la arquitectura. Es por ello que a Descartes se le considera como quien “inaugura” la filosofía moderna, ya que busca aplicar este proceder matemático al campo de la filosofía. </a:t>
            </a:r>
          </a:p>
          <a:p>
            <a:pPr marL="285750" indent="-285750" algn="just">
              <a:buFontTx/>
              <a:buChar char="-"/>
            </a:pPr>
            <a:endParaRPr lang="es-PE" dirty="0"/>
          </a:p>
        </p:txBody>
      </p:sp>
    </p:spTree>
    <p:extLst>
      <p:ext uri="{BB962C8B-B14F-4D97-AF65-F5344CB8AC3E}">
        <p14:creationId xmlns:p14="http://schemas.microsoft.com/office/powerpoint/2010/main" val="3064701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ociales e Imagen: El lenguaje clásico de la arquitectura renacenti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724" y="0"/>
            <a:ext cx="931477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615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569719" y="634365"/>
            <a:ext cx="2466703" cy="5447302"/>
          </a:xfrm>
          <a:prstGeom prst="rect">
            <a:avLst/>
          </a:prstGeom>
        </p:spPr>
      </p:pic>
      <p:sp>
        <p:nvSpPr>
          <p:cNvPr id="5" name="CuadroTexto 4"/>
          <p:cNvSpPr txBox="1"/>
          <p:nvPr/>
        </p:nvSpPr>
        <p:spPr>
          <a:xfrm>
            <a:off x="5133703" y="1515291"/>
            <a:ext cx="5564777" cy="2585323"/>
          </a:xfrm>
          <a:prstGeom prst="rect">
            <a:avLst/>
          </a:prstGeom>
          <a:noFill/>
        </p:spPr>
        <p:txBody>
          <a:bodyPr wrap="square" rtlCol="0">
            <a:spAutoFit/>
          </a:bodyPr>
          <a:lstStyle/>
          <a:p>
            <a:r>
              <a:rPr lang="es-PE" dirty="0" smtClean="0"/>
              <a:t>Si construimos el conocimiento y el saber con bases débiles, luego, lo erigido puede ser inestable y hasta derrumbarse.</a:t>
            </a:r>
          </a:p>
          <a:p>
            <a:endParaRPr lang="es-PE" dirty="0" smtClean="0"/>
          </a:p>
          <a:p>
            <a:endParaRPr lang="es-PE" dirty="0"/>
          </a:p>
          <a:p>
            <a:endParaRPr lang="es-PE" dirty="0" smtClean="0"/>
          </a:p>
          <a:p>
            <a:endParaRPr lang="es-PE" dirty="0"/>
          </a:p>
          <a:p>
            <a:endParaRPr lang="es-PE" dirty="0"/>
          </a:p>
          <a:p>
            <a:r>
              <a:rPr lang="es-PE" dirty="0" smtClean="0"/>
              <a:t>¿Cuál es la base que busca Descartes?</a:t>
            </a:r>
            <a:endParaRPr lang="es-PE" dirty="0"/>
          </a:p>
        </p:txBody>
      </p:sp>
      <p:cxnSp>
        <p:nvCxnSpPr>
          <p:cNvPr id="7" name="Conector recto de flecha 6"/>
          <p:cNvCxnSpPr/>
          <p:nvPr/>
        </p:nvCxnSpPr>
        <p:spPr>
          <a:xfrm flipH="1" flipV="1">
            <a:off x="4402183" y="1711234"/>
            <a:ext cx="731520" cy="2743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p:nvPr/>
        </p:nvCxnSpPr>
        <p:spPr>
          <a:xfrm flipH="1">
            <a:off x="4219303" y="3984171"/>
            <a:ext cx="822960" cy="15283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1204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01337" y="394692"/>
            <a:ext cx="9953897" cy="5632311"/>
          </a:xfrm>
          <a:prstGeom prst="rect">
            <a:avLst/>
          </a:prstGeom>
          <a:noFill/>
        </p:spPr>
        <p:txBody>
          <a:bodyPr wrap="square" rtlCol="0">
            <a:spAutoFit/>
          </a:bodyPr>
          <a:lstStyle/>
          <a:p>
            <a:pPr marL="285750" indent="-285750" algn="just">
              <a:buFontTx/>
              <a:buChar char="-"/>
            </a:pPr>
            <a:r>
              <a:rPr lang="es-PE" dirty="0" smtClean="0"/>
              <a:t>El análisis, de acuerdo a Descartes y su método va del siguiente modo: “Dada una dificultad, planteado un problema, es preciso ante todo considerarlo en bloque y dividirlo en tantas partes como se pueda (…) La división deberá detenerse cuando nos hallemos en presencia de elementos del problema que puedan ser conocidos inmediatamente como verdaderos y de cuya verdad no pueda caber duda alguna. </a:t>
            </a:r>
            <a:r>
              <a:rPr lang="es-PE" dirty="0" smtClean="0">
                <a:solidFill>
                  <a:srgbClr val="FF0000"/>
                </a:solidFill>
              </a:rPr>
              <a:t>Tales elementos simples son las ideas claras y distintas</a:t>
            </a:r>
            <a:r>
              <a:rPr lang="es-PE" dirty="0" smtClean="0"/>
              <a:t>.” </a:t>
            </a:r>
          </a:p>
          <a:p>
            <a:pPr marL="285750" indent="-285750" algn="just">
              <a:buFontTx/>
              <a:buChar char="-"/>
            </a:pPr>
            <a:endParaRPr lang="es-PE" dirty="0"/>
          </a:p>
          <a:p>
            <a:pPr marL="285750" indent="-285750" algn="just">
              <a:buFontTx/>
              <a:buChar char="-"/>
            </a:pPr>
            <a:r>
              <a:rPr lang="es-PE" dirty="0" smtClean="0"/>
              <a:t>De este modo, lo evidente es lo verdadero. Lo evidente equivale a lo que es claro y distinto, y este es el “punto de apoyo” sobre el cual Descartes apoya su método.</a:t>
            </a:r>
          </a:p>
          <a:p>
            <a:pPr marL="285750" indent="-285750" algn="just">
              <a:buFontTx/>
              <a:buChar char="-"/>
            </a:pPr>
            <a:endParaRPr lang="es-PE" dirty="0"/>
          </a:p>
          <a:p>
            <a:pPr marL="285750" indent="-285750" algn="just">
              <a:buFontTx/>
              <a:buChar char="-"/>
            </a:pPr>
            <a:r>
              <a:rPr lang="es-PE" dirty="0" smtClean="0"/>
              <a:t>El pensamiento siempre es pensamiento de algo, es “intencional” la consciencia se dirige hacia algún objeto. Siempre podemos dudar de lo que pensamos, pero es incuestionable que, sea que tenemos razón o nos equivocamos, de todas formas dudamos y pensamos. De esta forma, puedo pensar y estar equivocado, pero no por ello he dejado de pensar. De esto se siguen dos certezas importantes: que somos cosas que piensan y que por lo tanto, existimos. “pienso, y desde que soy algo que piensa, luego soy algo, que por fuerza es algo que es, por lo que, existo”.</a:t>
            </a:r>
          </a:p>
          <a:p>
            <a:pPr marL="285750" indent="-285750" algn="just">
              <a:buFontTx/>
              <a:buChar char="-"/>
            </a:pPr>
            <a:endParaRPr lang="es-PE" dirty="0"/>
          </a:p>
          <a:p>
            <a:pPr marL="285750" indent="-285750" algn="just">
              <a:buFontTx/>
              <a:buChar char="-"/>
            </a:pPr>
            <a:endParaRPr lang="es-PE" dirty="0" smtClean="0"/>
          </a:p>
          <a:p>
            <a:pPr marL="285750" indent="-285750" algn="just">
              <a:buFontTx/>
              <a:buChar char="-"/>
            </a:pPr>
            <a:endParaRPr lang="es-PE" dirty="0"/>
          </a:p>
          <a:p>
            <a:pPr marL="285750" indent="-285750" algn="just">
              <a:buFontTx/>
              <a:buChar char="-"/>
            </a:pPr>
            <a:endParaRPr lang="es-PE" dirty="0" smtClean="0"/>
          </a:p>
          <a:p>
            <a:pPr marL="285750" indent="-285750" algn="just">
              <a:buFontTx/>
              <a:buChar char="-"/>
            </a:pPr>
            <a:endParaRPr lang="es-PE" dirty="0"/>
          </a:p>
        </p:txBody>
      </p:sp>
    </p:spTree>
    <p:extLst>
      <p:ext uri="{BB962C8B-B14F-4D97-AF65-F5344CB8AC3E}">
        <p14:creationId xmlns:p14="http://schemas.microsoft.com/office/powerpoint/2010/main" val="3660640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esacc.edu/~barsp59601/text/105/graphics/modernphi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8599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613954"/>
            <a:ext cx="10515600" cy="5563009"/>
          </a:xfrm>
        </p:spPr>
        <p:txBody>
          <a:bodyPr>
            <a:normAutofit fontScale="92500" lnSpcReduction="20000"/>
          </a:bodyPr>
          <a:lstStyle/>
          <a:p>
            <a:pPr algn="just"/>
            <a:r>
              <a:rPr lang="es-PE" dirty="0"/>
              <a:t>Descartes y la Metafísica</a:t>
            </a:r>
          </a:p>
          <a:p>
            <a:pPr algn="just"/>
            <a:endParaRPr lang="es-PE" dirty="0"/>
          </a:p>
          <a:p>
            <a:pPr marL="285750" indent="-285750" algn="just">
              <a:buFontTx/>
              <a:buChar char="-"/>
            </a:pPr>
            <a:r>
              <a:rPr lang="es-PE" dirty="0"/>
              <a:t>En la metafísica se encuentra arraigada la lógica, y de ellas derivan la psicología y la física. La duda metódica en Descartes es una expresión de desconfianza y cautela que son propios del espíritu moderno y su quiebre con el pasado. </a:t>
            </a:r>
            <a:endParaRPr lang="es-PE" dirty="0" smtClean="0"/>
          </a:p>
          <a:p>
            <a:pPr marL="0" indent="0" algn="just">
              <a:buNone/>
            </a:pPr>
            <a:endParaRPr lang="es-PE" dirty="0"/>
          </a:p>
          <a:p>
            <a:pPr marL="285750" indent="-285750" algn="just">
              <a:buFontTx/>
              <a:buChar char="-"/>
            </a:pPr>
            <a:r>
              <a:rPr lang="es-PE" dirty="0"/>
              <a:t>La substancia en Descartes: Res </a:t>
            </a:r>
            <a:r>
              <a:rPr lang="es-PE" dirty="0" err="1"/>
              <a:t>Cogitans</a:t>
            </a:r>
            <a:r>
              <a:rPr lang="es-PE" dirty="0"/>
              <a:t> y Res Extensa. </a:t>
            </a:r>
            <a:endParaRPr lang="es-PE" dirty="0" smtClean="0"/>
          </a:p>
          <a:p>
            <a:pPr marL="285750" indent="-285750" algn="just">
              <a:buFontTx/>
              <a:buChar char="-"/>
            </a:pPr>
            <a:endParaRPr lang="es-PE" dirty="0"/>
          </a:p>
          <a:p>
            <a:pPr marL="285750" indent="-285750" algn="just">
              <a:buFontTx/>
              <a:buChar char="-"/>
            </a:pPr>
            <a:r>
              <a:rPr lang="es-PE" dirty="0" smtClean="0"/>
              <a:t>En el horizonte de la duda, tenemos al genio maligno. ¿puede ser que Dios nos engañe? ¿No es Dios el mas bueno y justo de los seres? Aunque se nos engañe respecto al contenido de nuestros pensamientos, sigue siendo cierto que pensamos (erradamente) y dudamos. </a:t>
            </a:r>
          </a:p>
          <a:p>
            <a:pPr marL="285750" indent="-285750" algn="just">
              <a:buFontTx/>
              <a:buChar char="-"/>
            </a:pPr>
            <a:endParaRPr lang="es-PE" dirty="0"/>
          </a:p>
          <a:p>
            <a:pPr marL="285750" indent="-285750" algn="just">
              <a:buFontTx/>
              <a:buChar char="-"/>
            </a:pPr>
            <a:r>
              <a:rPr lang="es-PE" dirty="0" smtClean="0"/>
              <a:t>Sin embargo, tenemos ideas que no pueden ser fruto de nuestra experiencia directa, sino que, alguien más las debe haber implantado. </a:t>
            </a:r>
            <a:endParaRPr lang="es-PE" dirty="0"/>
          </a:p>
          <a:p>
            <a:endParaRPr lang="es-PE" dirty="0"/>
          </a:p>
        </p:txBody>
      </p:sp>
    </p:spTree>
    <p:extLst>
      <p:ext uri="{BB962C8B-B14F-4D97-AF65-F5344CB8AC3E}">
        <p14:creationId xmlns:p14="http://schemas.microsoft.com/office/powerpoint/2010/main" val="1579432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Descartes</a:t>
            </a:r>
            <a:endParaRPr lang="es-PE" dirty="0"/>
          </a:p>
        </p:txBody>
      </p:sp>
      <p:pic>
        <p:nvPicPr>
          <p:cNvPr id="7170" name="Picture 2" descr="https://s3.amazonaws.com/s3.timetoast.com/public/uploads/photos/12280155/Analytical_Geomet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5909" y="942847"/>
            <a:ext cx="7464616" cy="56072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75" y="1690688"/>
            <a:ext cx="3504830" cy="485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2773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326572"/>
            <a:ext cx="10515600" cy="5850392"/>
          </a:xfrm>
        </p:spPr>
        <p:txBody>
          <a:bodyPr/>
          <a:lstStyle/>
          <a:p>
            <a:pPr marL="0" indent="0" algn="just">
              <a:buNone/>
            </a:pPr>
            <a:r>
              <a:rPr lang="es-PE" b="1" u="sng" dirty="0"/>
              <a:t>Las 6 partes del Discurso del Método de René </a:t>
            </a:r>
            <a:r>
              <a:rPr lang="es-PE" b="1" u="sng" dirty="0" smtClean="0"/>
              <a:t>Descartes</a:t>
            </a:r>
          </a:p>
          <a:p>
            <a:pPr marL="0" indent="0" algn="just">
              <a:buNone/>
            </a:pPr>
            <a:endParaRPr lang="es-PE" b="1" u="sng" dirty="0"/>
          </a:p>
          <a:p>
            <a:pPr algn="just"/>
            <a:r>
              <a:rPr lang="es-PE" dirty="0"/>
              <a:t>El libro que augura el inicio de la filosofía moderna, </a:t>
            </a:r>
            <a:r>
              <a:rPr lang="es-PE" b="1" dirty="0"/>
              <a:t>El Discurso del Método</a:t>
            </a:r>
            <a:r>
              <a:rPr lang="es-PE" dirty="0"/>
              <a:t>, está dividido en un prefacio y seis partes.</a:t>
            </a:r>
          </a:p>
          <a:p>
            <a:pPr algn="just"/>
            <a:endParaRPr lang="es-PE" b="1" dirty="0" smtClean="0"/>
          </a:p>
          <a:p>
            <a:pPr marL="0" indent="0" algn="just">
              <a:buNone/>
            </a:pPr>
            <a:r>
              <a:rPr lang="es-PE" b="1" dirty="0" smtClean="0"/>
              <a:t>Primera </a:t>
            </a:r>
            <a:r>
              <a:rPr lang="es-PE" b="1" dirty="0"/>
              <a:t>parte</a:t>
            </a:r>
          </a:p>
          <a:p>
            <a:pPr algn="just"/>
            <a:r>
              <a:rPr lang="es-PE" dirty="0"/>
              <a:t>En la primera parte del libro del Discurso del Método, Descartes</a:t>
            </a:r>
            <a:r>
              <a:rPr lang="es-PE" b="1" dirty="0"/>
              <a:t> tratará el problema de la ciencia de la época</a:t>
            </a:r>
            <a:r>
              <a:rPr lang="es-PE" dirty="0"/>
              <a:t> y de su rechazo de la enseñanza tradicional, de la que solo salva a las matemáticas. Todas las demás ciencias, carecían del rigor del método matemático, capaz de llegar a conclusiones verdaderas, si bien pueden ser prácticas o proporcionar un placer intelectual o estético.</a:t>
            </a:r>
          </a:p>
          <a:p>
            <a:pPr algn="just"/>
            <a:endParaRPr lang="es-PE" dirty="0"/>
          </a:p>
        </p:txBody>
      </p:sp>
    </p:spTree>
    <p:extLst>
      <p:ext uri="{BB962C8B-B14F-4D97-AF65-F5344CB8AC3E}">
        <p14:creationId xmlns:p14="http://schemas.microsoft.com/office/powerpoint/2010/main" val="3463436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Segunda parte del Discurso del Método</a:t>
            </a:r>
          </a:p>
          <a:p>
            <a:pPr algn="just"/>
            <a:r>
              <a:rPr lang="es-PE" dirty="0"/>
              <a:t>En la segunda parte, propone el</a:t>
            </a:r>
            <a:r>
              <a:rPr lang="es-PE" dirty="0">
                <a:hlinkClick r:id="rId2"/>
              </a:rPr>
              <a:t> </a:t>
            </a:r>
            <a:r>
              <a:rPr lang="es-PE" b="1" dirty="0">
                <a:hlinkClick r:id="rId2"/>
              </a:rPr>
              <a:t>método matemático</a:t>
            </a:r>
            <a:r>
              <a:rPr lang="es-PE" dirty="0"/>
              <a:t> como fundamento de todas las demás ciencias, un mismo método para todas las ciencias (</a:t>
            </a:r>
            <a:r>
              <a:rPr lang="es-PE" b="1" i="1" dirty="0" err="1"/>
              <a:t>mathesis</a:t>
            </a:r>
            <a:r>
              <a:rPr lang="es-PE" b="1" i="1" dirty="0"/>
              <a:t> </a:t>
            </a:r>
            <a:r>
              <a:rPr lang="es-PE" b="1" i="1" dirty="0" err="1"/>
              <a:t>universalis</a:t>
            </a:r>
            <a:r>
              <a:rPr lang="es-PE" dirty="0"/>
              <a:t>). El método de Descartes, será </a:t>
            </a:r>
            <a:r>
              <a:rPr lang="es-PE" dirty="0">
                <a:hlinkClick r:id="rId3"/>
              </a:rPr>
              <a:t>la duda</a:t>
            </a:r>
            <a:r>
              <a:rPr lang="es-PE" dirty="0"/>
              <a:t>, que utilizará para llegar a verdades firmes y evidentes, a la certeza. Esta duda será universal, metódica, teorética, hiperbólica y exagerada.</a:t>
            </a:r>
          </a:p>
          <a:p>
            <a:pPr algn="just"/>
            <a:endParaRPr lang="es-PE" dirty="0"/>
          </a:p>
        </p:txBody>
      </p:sp>
    </p:spTree>
    <p:extLst>
      <p:ext uri="{BB962C8B-B14F-4D97-AF65-F5344CB8AC3E}">
        <p14:creationId xmlns:p14="http://schemas.microsoft.com/office/powerpoint/2010/main" val="4227955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Tercera parte</a:t>
            </a:r>
          </a:p>
          <a:p>
            <a:pPr algn="just"/>
            <a:r>
              <a:rPr lang="es-PE" dirty="0"/>
              <a:t>La tercera parte del Discurso del método </a:t>
            </a:r>
            <a:r>
              <a:rPr lang="es-PE" b="1" dirty="0"/>
              <a:t>trata de establecer unas normas de actuación,</a:t>
            </a:r>
            <a:r>
              <a:rPr lang="es-PE" dirty="0"/>
              <a:t> a fin de no dejar el campo de la </a:t>
            </a:r>
            <a:r>
              <a:rPr lang="es-PE" b="1" dirty="0"/>
              <a:t>moral</a:t>
            </a:r>
            <a:r>
              <a:rPr lang="es-PE" dirty="0"/>
              <a:t> </a:t>
            </a:r>
            <a:r>
              <a:rPr lang="es-PE" dirty="0" smtClean="0"/>
              <a:t>al desnudo</a:t>
            </a:r>
            <a:r>
              <a:rPr lang="es-PE" dirty="0"/>
              <a:t>, mientras no encuentra un fundamento de la misma. Hasta que se demuestre la falsedad o verdad de los preceptos morales de la tradición, debemos mantenernos fieles a los mismos, es decir, cumplir las leyes y costumbres del país y dedicarnos al ejercicio de la razón, como único medio de avanzar en el camino de la verdad</a:t>
            </a:r>
            <a:r>
              <a:rPr lang="es-PE" dirty="0" smtClean="0"/>
              <a:t>.</a:t>
            </a:r>
          </a:p>
          <a:p>
            <a:pPr marL="0" indent="0" algn="just">
              <a:buNone/>
            </a:pPr>
            <a:endParaRPr lang="es-PE" dirty="0"/>
          </a:p>
          <a:p>
            <a:pPr algn="just"/>
            <a:endParaRPr lang="es-PE" dirty="0"/>
          </a:p>
        </p:txBody>
      </p:sp>
    </p:spTree>
    <p:extLst>
      <p:ext uri="{BB962C8B-B14F-4D97-AF65-F5344CB8AC3E}">
        <p14:creationId xmlns:p14="http://schemas.microsoft.com/office/powerpoint/2010/main" val="4267824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653143"/>
            <a:ext cx="10515600" cy="5523820"/>
          </a:xfrm>
        </p:spPr>
        <p:txBody>
          <a:bodyPr>
            <a:normAutofit fontScale="77500" lnSpcReduction="20000"/>
          </a:bodyPr>
          <a:lstStyle/>
          <a:p>
            <a:pPr marL="0" indent="0" algn="just">
              <a:buNone/>
            </a:pPr>
            <a:r>
              <a:rPr lang="es-PE" b="1" dirty="0"/>
              <a:t>Cuarta parte</a:t>
            </a:r>
          </a:p>
          <a:p>
            <a:pPr algn="just"/>
            <a:r>
              <a:rPr lang="es-PE" dirty="0" smtClean="0"/>
              <a:t>En la </a:t>
            </a:r>
            <a:r>
              <a:rPr lang="es-PE" dirty="0"/>
              <a:t>cuarta parte, Descartes </a:t>
            </a:r>
            <a:r>
              <a:rPr lang="es-PE" b="1" dirty="0"/>
              <a:t>encuentra la primera verdad indudable, el cogito</a:t>
            </a:r>
            <a:r>
              <a:rPr lang="es-PE" dirty="0"/>
              <a:t>. Pone en duda la realidad, los sentidos, las matemáticas, todo lo relacionado con el tema de la verdad. Es posible que exista un Dios que nos engañe, que nos confunda y que nos haga tomar por verdadero lo que en realidad no lo es. De hecho, ni siquiera podemos distinguir la vigilia del sueño. Pero de lo que no se puede dudar es de la existencia de un ser que duda, es decir, de un sujeto pensante. Cuando dudo pienso, luego existo, concluye el filósofo, y de esta forma da con el punto de partida y fundamento del conocimiento, la </a:t>
            </a:r>
            <a:r>
              <a:rPr lang="es-PE" b="1" dirty="0">
                <a:hlinkClick r:id="rId2"/>
              </a:rPr>
              <a:t>sustancia pensante </a:t>
            </a:r>
            <a:r>
              <a:rPr lang="es-PE" dirty="0"/>
              <a:t>o</a:t>
            </a:r>
            <a:r>
              <a:rPr lang="es-PE" b="1" dirty="0"/>
              <a:t> res </a:t>
            </a:r>
            <a:r>
              <a:rPr lang="es-PE" b="1" dirty="0" err="1"/>
              <a:t>cogitans</a:t>
            </a:r>
            <a:r>
              <a:rPr lang="es-PE" dirty="0"/>
              <a:t>. El </a:t>
            </a:r>
            <a:r>
              <a:rPr lang="es-PE" b="1" i="1" dirty="0"/>
              <a:t>yo pienso</a:t>
            </a:r>
            <a:r>
              <a:rPr lang="es-PE" dirty="0"/>
              <a:t>, constituye una </a:t>
            </a:r>
            <a:r>
              <a:rPr lang="es-PE" b="1" dirty="0">
                <a:hlinkClick r:id="rId3"/>
              </a:rPr>
              <a:t>idea </a:t>
            </a:r>
            <a:r>
              <a:rPr lang="es-PE" b="1" dirty="0"/>
              <a:t>clara y distinta</a:t>
            </a:r>
            <a:r>
              <a:rPr lang="es-PE" dirty="0"/>
              <a:t> y la primera verdad evidente de la historia del pensamiento universal.</a:t>
            </a:r>
          </a:p>
          <a:p>
            <a:pPr algn="just"/>
            <a:r>
              <a:rPr lang="es-PE" dirty="0"/>
              <a:t>Descartes se da cuenta de que </a:t>
            </a:r>
            <a:r>
              <a:rPr lang="es-PE" b="1" dirty="0"/>
              <a:t>en el acto mismo de dudar</a:t>
            </a:r>
            <a:r>
              <a:rPr lang="es-PE" dirty="0"/>
              <a:t>, el sujeto pensante da muestras de su imperfección, una idea a la que solo puede llegar por oposición a la idea de perfección, por comparación. Es decir, si hay algo imperfecto tiene que existir algo perfecto. Y este algo perfecto no puede ser nada más que Dios. De esta forma, queda demostrada para el filósofo la realidad del mundo, desmontando la hipótesis del genio maligno. Un Dios perfecto no puede engañarnos, y además, tienen que existir, igual que el mundo exterior y la información proporcionada por los sentidos. Esto es, el </a:t>
            </a:r>
            <a:r>
              <a:rPr lang="es-PE" b="1" i="1" dirty="0"/>
              <a:t>Deus ex machina</a:t>
            </a:r>
            <a:r>
              <a:rPr lang="es-PE" b="1" dirty="0"/>
              <a:t> de Descartes</a:t>
            </a:r>
            <a:r>
              <a:rPr lang="es-PE" dirty="0"/>
              <a:t>, que se saca de la manga para negar la existencia del genio maligno y la existencia de Dios.</a:t>
            </a:r>
          </a:p>
          <a:p>
            <a:pPr algn="just"/>
            <a:endParaRPr lang="es-PE" dirty="0"/>
          </a:p>
        </p:txBody>
      </p:sp>
    </p:spTree>
    <p:extLst>
      <p:ext uri="{BB962C8B-B14F-4D97-AF65-F5344CB8AC3E}">
        <p14:creationId xmlns:p14="http://schemas.microsoft.com/office/powerpoint/2010/main" val="2129474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Quinta parte del Discurso del Método de Descartes</a:t>
            </a:r>
          </a:p>
          <a:p>
            <a:pPr algn="just"/>
            <a:r>
              <a:rPr lang="es-PE" dirty="0"/>
              <a:t>La quinta parte, la dedica Descartes a aplicar el método matemático a las ciencias naturales, a la </a:t>
            </a:r>
            <a:r>
              <a:rPr lang="es-PE" b="1" dirty="0"/>
              <a:t>física</a:t>
            </a:r>
            <a:r>
              <a:rPr lang="es-PE" dirty="0"/>
              <a:t>, ya que </a:t>
            </a:r>
            <a:r>
              <a:rPr lang="es-PE" dirty="0" smtClean="0"/>
              <a:t>postula </a:t>
            </a:r>
            <a:r>
              <a:rPr lang="es-PE" dirty="0"/>
              <a:t>que </a:t>
            </a:r>
            <a:r>
              <a:rPr lang="es-PE" dirty="0" smtClean="0"/>
              <a:t>todo </a:t>
            </a:r>
            <a:r>
              <a:rPr lang="es-PE" dirty="0"/>
              <a:t>el universo está regido por leyes matemáticas, concibiéndolo como una gran máquina, igual que el cuerpo de los seres vivos.</a:t>
            </a:r>
          </a:p>
          <a:p>
            <a:pPr algn="just"/>
            <a:endParaRPr lang="es-PE" dirty="0"/>
          </a:p>
        </p:txBody>
      </p:sp>
    </p:spTree>
    <p:extLst>
      <p:ext uri="{BB962C8B-B14F-4D97-AF65-F5344CB8AC3E}">
        <p14:creationId xmlns:p14="http://schemas.microsoft.com/office/powerpoint/2010/main" val="61347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Sexta parte</a:t>
            </a:r>
          </a:p>
          <a:p>
            <a:pPr algn="just"/>
            <a:r>
              <a:rPr lang="es-PE" dirty="0"/>
              <a:t>En la sexta parte del Discurso del Método, Descartes confiesa las razones que lo llevan a retrasar su publicación y el miedo </a:t>
            </a:r>
            <a:r>
              <a:rPr lang="es-PE" dirty="0" smtClean="0"/>
              <a:t>de </a:t>
            </a:r>
            <a:r>
              <a:rPr lang="es-PE" dirty="0"/>
              <a:t>sufrir el </a:t>
            </a:r>
            <a:r>
              <a:rPr lang="es-PE" dirty="0" smtClean="0"/>
              <a:t>rechazo que tuvieron </a:t>
            </a:r>
            <a:r>
              <a:rPr lang="es-PE" dirty="0"/>
              <a:t>Galileo </a:t>
            </a:r>
            <a:r>
              <a:rPr lang="es-PE" dirty="0" smtClean="0"/>
              <a:t>Galilei, Spinoza y otros. </a:t>
            </a:r>
          </a:p>
          <a:p>
            <a:pPr algn="just"/>
            <a:r>
              <a:rPr lang="es-PE" dirty="0" err="1" smtClean="0"/>
              <a:t>Asímismo</a:t>
            </a:r>
            <a:r>
              <a:rPr lang="es-PE" dirty="0" smtClean="0"/>
              <a:t>, defiende </a:t>
            </a:r>
            <a:r>
              <a:rPr lang="es-PE" dirty="0"/>
              <a:t>la </a:t>
            </a:r>
            <a:r>
              <a:rPr lang="es-PE" b="1" dirty="0"/>
              <a:t>necesidad de constituir una comunidad científica</a:t>
            </a:r>
            <a:r>
              <a:rPr lang="es-PE" dirty="0"/>
              <a:t> que haga avanzar en el camino de la ciencia, acercándose cada vez más a la verdad.</a:t>
            </a:r>
          </a:p>
          <a:p>
            <a:pPr algn="just"/>
            <a:endParaRPr lang="es-PE" dirty="0"/>
          </a:p>
        </p:txBody>
      </p:sp>
    </p:spTree>
    <p:extLst>
      <p:ext uri="{BB962C8B-B14F-4D97-AF65-F5344CB8AC3E}">
        <p14:creationId xmlns:p14="http://schemas.microsoft.com/office/powerpoint/2010/main" val="10106610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378823"/>
            <a:ext cx="10515600" cy="5798140"/>
          </a:xfrm>
        </p:spPr>
        <p:txBody>
          <a:bodyPr>
            <a:normAutofit fontScale="77500" lnSpcReduction="20000"/>
          </a:bodyPr>
          <a:lstStyle/>
          <a:p>
            <a:pPr marL="0" indent="0" algn="ctr">
              <a:buNone/>
            </a:pPr>
            <a:r>
              <a:rPr lang="es-PE" b="1" dirty="0"/>
              <a:t>Las 4 reglas del </a:t>
            </a:r>
            <a:r>
              <a:rPr lang="es-PE" b="1" dirty="0" smtClean="0"/>
              <a:t>método</a:t>
            </a:r>
          </a:p>
          <a:p>
            <a:pPr marL="0" indent="0" algn="ctr">
              <a:buNone/>
            </a:pPr>
            <a:endParaRPr lang="es-PE" b="1" dirty="0"/>
          </a:p>
          <a:p>
            <a:pPr algn="just"/>
            <a:r>
              <a:rPr lang="es-PE" b="1" i="1" u="sng" dirty="0">
                <a:solidFill>
                  <a:srgbClr val="FF0000"/>
                </a:solidFill>
              </a:rPr>
              <a:t>Evidencia</a:t>
            </a:r>
            <a:r>
              <a:rPr lang="es-PE" b="1" i="1" dirty="0"/>
              <a:t>. </a:t>
            </a:r>
            <a:r>
              <a:rPr lang="es-PE" i="1" dirty="0"/>
              <a:t>No admitir como verdadera cosa alguna si no </a:t>
            </a:r>
            <a:r>
              <a:rPr lang="es-PE" i="1" dirty="0" smtClean="0"/>
              <a:t>sabemos </a:t>
            </a:r>
            <a:r>
              <a:rPr lang="es-PE" i="1" dirty="0"/>
              <a:t>con evidencia que lo es, es decir, evitar cuidadosamente la precipitación y la prevención, y no comprender en </a:t>
            </a:r>
            <a:r>
              <a:rPr lang="es-PE" i="1" dirty="0" smtClean="0"/>
              <a:t>nuestros </a:t>
            </a:r>
            <a:r>
              <a:rPr lang="es-PE" i="1" dirty="0"/>
              <a:t>juicios nada más que lo que se presente tan clara y distintamente </a:t>
            </a:r>
            <a:r>
              <a:rPr lang="es-PE" i="1" dirty="0" smtClean="0"/>
              <a:t>al espíritu</a:t>
            </a:r>
            <a:r>
              <a:rPr lang="es-PE" i="1" dirty="0"/>
              <a:t>, que no hubiese ninguna ocasión de ponerlo en duda</a:t>
            </a:r>
            <a:r>
              <a:rPr lang="es-PE" i="1" dirty="0" smtClean="0"/>
              <a:t>.</a:t>
            </a:r>
          </a:p>
          <a:p>
            <a:pPr algn="just"/>
            <a:r>
              <a:rPr lang="es-PE" b="1" i="1" u="sng" dirty="0">
                <a:solidFill>
                  <a:srgbClr val="FF0000"/>
                </a:solidFill>
              </a:rPr>
              <a:t>Análisis</a:t>
            </a:r>
            <a:r>
              <a:rPr lang="es-PE" b="1" i="1" dirty="0"/>
              <a:t>.</a:t>
            </a:r>
            <a:r>
              <a:rPr lang="es-PE" i="1" dirty="0"/>
              <a:t> Dividir cada una de las dificultades </a:t>
            </a:r>
            <a:r>
              <a:rPr lang="es-PE" i="1" dirty="0" smtClean="0"/>
              <a:t>examinadas, </a:t>
            </a:r>
            <a:r>
              <a:rPr lang="es-PE" i="1" dirty="0"/>
              <a:t>en cuantas partes fuera posible y en cuantas requiriese su mejor </a:t>
            </a:r>
            <a:r>
              <a:rPr lang="es-PE" i="1" dirty="0" smtClean="0"/>
              <a:t>solución. Este es el proceder Geométrico de Euclides.</a:t>
            </a:r>
          </a:p>
          <a:p>
            <a:pPr algn="just"/>
            <a:r>
              <a:rPr lang="es-PE" b="1" i="1" u="sng" dirty="0">
                <a:solidFill>
                  <a:srgbClr val="FF0000"/>
                </a:solidFill>
              </a:rPr>
              <a:t>Síntesis</a:t>
            </a:r>
            <a:r>
              <a:rPr lang="es-PE" b="1" i="1" dirty="0"/>
              <a:t>.</a:t>
            </a:r>
            <a:r>
              <a:rPr lang="es-PE" i="1" dirty="0"/>
              <a:t> Conducir ordenadamente </a:t>
            </a:r>
            <a:r>
              <a:rPr lang="es-PE" i="1" dirty="0" smtClean="0"/>
              <a:t>nuestros </a:t>
            </a:r>
            <a:r>
              <a:rPr lang="es-PE" i="1" dirty="0"/>
              <a:t>pensamientos, empezando por los objetos más simples y más fáciles de conocer, para ir ascendiendo gradualmente hasta el conocimiento de los más compuestos e incluso suponiendo un orden entre los que no se preceden naturalmente</a:t>
            </a:r>
            <a:r>
              <a:rPr lang="es-PE" i="1" dirty="0" smtClean="0"/>
              <a:t>.</a:t>
            </a:r>
          </a:p>
          <a:p>
            <a:pPr algn="just"/>
            <a:r>
              <a:rPr lang="es-PE" b="1" i="1" u="sng" dirty="0">
                <a:solidFill>
                  <a:srgbClr val="FF0000"/>
                </a:solidFill>
              </a:rPr>
              <a:t>Enumeración</a:t>
            </a:r>
            <a:r>
              <a:rPr lang="es-PE" b="1" i="1" dirty="0"/>
              <a:t>.</a:t>
            </a:r>
            <a:r>
              <a:rPr lang="es-PE" i="1" dirty="0"/>
              <a:t> Hacer en todo unos recuentos tan integrales y unas revisiones tan generales, que llegase a estar seguro de no omitir nada</a:t>
            </a:r>
            <a:r>
              <a:rPr lang="es-PE" i="1" dirty="0" smtClean="0"/>
              <a:t>.</a:t>
            </a:r>
          </a:p>
          <a:p>
            <a:pPr marL="0" indent="0" algn="just">
              <a:buNone/>
            </a:pPr>
            <a:endParaRPr lang="es-PE" i="1" dirty="0" smtClean="0"/>
          </a:p>
          <a:p>
            <a:pPr algn="just"/>
            <a:r>
              <a:rPr lang="es-PE" dirty="0"/>
              <a:t>La primera regla guarda relación directa con la duda metódica. El resto, trata del camino que lleva a la verdad: dividir en elementos simples, hasta llegar a los más complejos de manera gradual, revisando los resultados, sin dejarse nada, y comprobando la relación que existe entre cada una de las conclusiones obtenidas, es decir, hacer pruebas.</a:t>
            </a:r>
          </a:p>
        </p:txBody>
      </p:sp>
    </p:spTree>
    <p:extLst>
      <p:ext uri="{BB962C8B-B14F-4D97-AF65-F5344CB8AC3E}">
        <p14:creationId xmlns:p14="http://schemas.microsoft.com/office/powerpoint/2010/main" val="17849265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El discurso del método de Descartes – Resumen breve - Las 4 reglas del méto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954" y="164808"/>
            <a:ext cx="8924256" cy="669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746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puspress.yale.edu/keithderose/files/2015/11/Timeline-27kld0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694" y="1502229"/>
            <a:ext cx="11364623" cy="398822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235130" y="3696789"/>
            <a:ext cx="3278779" cy="914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5401633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Las meditaciones metafísicas	</a:t>
            </a:r>
            <a:endParaRPr lang="es-PE" dirty="0"/>
          </a:p>
        </p:txBody>
      </p:sp>
      <p:sp>
        <p:nvSpPr>
          <p:cNvPr id="3" name="Marcador de contenido 2"/>
          <p:cNvSpPr>
            <a:spLocks noGrp="1"/>
          </p:cNvSpPr>
          <p:nvPr>
            <p:ph idx="1"/>
          </p:nvPr>
        </p:nvSpPr>
        <p:spPr>
          <a:xfrm>
            <a:off x="838200" y="1825625"/>
            <a:ext cx="7025640" cy="4351338"/>
          </a:xfrm>
        </p:spPr>
        <p:txBody>
          <a:bodyPr/>
          <a:lstStyle/>
          <a:p>
            <a:r>
              <a:rPr lang="es-PE" dirty="0" smtClean="0"/>
              <a:t>15 </a:t>
            </a:r>
            <a:r>
              <a:rPr lang="es-PE" dirty="0" err="1" smtClean="0"/>
              <a:t>mins</a:t>
            </a:r>
            <a:r>
              <a:rPr lang="es-PE" dirty="0" smtClean="0"/>
              <a:t> al año</a:t>
            </a:r>
          </a:p>
          <a:p>
            <a:r>
              <a:rPr lang="es-PE" dirty="0" smtClean="0"/>
              <a:t>El destino de Galileo</a:t>
            </a:r>
          </a:p>
          <a:p>
            <a:r>
              <a:rPr lang="es-PE" dirty="0" smtClean="0"/>
              <a:t>Inversión del orden en los temas: 1ero lo humano, luego Dios</a:t>
            </a:r>
          </a:p>
          <a:p>
            <a:r>
              <a:rPr lang="es-PE" dirty="0" smtClean="0"/>
              <a:t>Meditación 5ta: la idea del infinito</a:t>
            </a:r>
          </a:p>
          <a:p>
            <a:r>
              <a:rPr lang="es-PE" dirty="0" smtClean="0"/>
              <a:t>Vs las autoridades clásicas</a:t>
            </a:r>
          </a:p>
          <a:p>
            <a:r>
              <a:rPr lang="es-PE" dirty="0" smtClean="0"/>
              <a:t>El método cartesiano</a:t>
            </a:r>
            <a:endParaRPr lang="es-PE" dirty="0"/>
          </a:p>
        </p:txBody>
      </p:sp>
      <p:pic>
        <p:nvPicPr>
          <p:cNvPr id="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1474" y="0"/>
            <a:ext cx="4010526" cy="690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219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pinimg.com/originals/6c/8a/19/6c8a193c4a7b072f5b225d3a58e116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8" y="1009105"/>
            <a:ext cx="12218998" cy="4464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3781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92754" y="2037805"/>
            <a:ext cx="11882727" cy="3043646"/>
          </a:xfrm>
          <a:prstGeom prst="rect">
            <a:avLst/>
          </a:prstGeom>
        </p:spPr>
      </p:pic>
      <p:pic>
        <p:nvPicPr>
          <p:cNvPr id="8194" name="Picture 2" descr="Image result for descartes timel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754" y="313508"/>
            <a:ext cx="2237871" cy="186182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spinoz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376" y="4470667"/>
            <a:ext cx="2275050" cy="264242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Immanuel Ka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9598" y="176668"/>
            <a:ext cx="1555659" cy="224406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age result for Gottfried Wilhelm Leibniz"/>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129" y="4470667"/>
            <a:ext cx="2095500" cy="2524126"/>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David Hu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0332" y="4470667"/>
            <a:ext cx="20955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Image result for John Lock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8877" y="186199"/>
            <a:ext cx="1828800" cy="2116437"/>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Image result for berkeley geor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9636" y="294765"/>
            <a:ext cx="1626375" cy="2007871"/>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Image result for marx"/>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28690" y="1030476"/>
            <a:ext cx="1897278" cy="1359716"/>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Image result for heg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53535" y="4470667"/>
            <a:ext cx="2752756" cy="206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4138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878194" y="1359554"/>
            <a:ext cx="9867858" cy="2527557"/>
          </a:xfrm>
          <a:prstGeom prst="rect">
            <a:avLst/>
          </a:prstGeom>
        </p:spPr>
      </p:pic>
      <p:pic>
        <p:nvPicPr>
          <p:cNvPr id="2" name="Imagen 1"/>
          <p:cNvPicPr>
            <a:picLocks noChangeAspect="1"/>
          </p:cNvPicPr>
          <p:nvPr/>
        </p:nvPicPr>
        <p:blipFill>
          <a:blip r:embed="rId3"/>
          <a:stretch>
            <a:fillRect/>
          </a:stretch>
        </p:blipFill>
        <p:spPr>
          <a:xfrm>
            <a:off x="222069" y="6530"/>
            <a:ext cx="2676525" cy="1371600"/>
          </a:xfrm>
          <a:prstGeom prst="rect">
            <a:avLst/>
          </a:prstGeom>
        </p:spPr>
      </p:pic>
      <p:pic>
        <p:nvPicPr>
          <p:cNvPr id="3" name="Imagen 2"/>
          <p:cNvPicPr>
            <a:picLocks noChangeAspect="1"/>
          </p:cNvPicPr>
          <p:nvPr/>
        </p:nvPicPr>
        <p:blipFill>
          <a:blip r:embed="rId4"/>
          <a:stretch>
            <a:fillRect/>
          </a:stretch>
        </p:blipFill>
        <p:spPr>
          <a:xfrm>
            <a:off x="8411528" y="6530"/>
            <a:ext cx="1952625" cy="1628775"/>
          </a:xfrm>
          <a:prstGeom prst="rect">
            <a:avLst/>
          </a:prstGeom>
        </p:spPr>
      </p:pic>
      <p:pic>
        <p:nvPicPr>
          <p:cNvPr id="9218" name="Picture 2" descr="Image result for conquista del per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31154"/>
            <a:ext cx="3506560"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3.bp.blogspot.com/-akrO2s1I6kg/TwS3w2rJmcI/AAAAAAAAAmg/dgH339DvSDo/s400/EL+PER%25C3%259A+VIRREINA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6560" y="2731154"/>
            <a:ext cx="2515442"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rebelion de tupac amaru"/>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2003" y="2731154"/>
            <a:ext cx="2965244"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independencia del peru"/>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7247" y="2731154"/>
            <a:ext cx="3204754" cy="412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2892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2650</TotalTime>
  <Words>2948</Words>
  <Application>Microsoft Office PowerPoint</Application>
  <PresentationFormat>Panorámica</PresentationFormat>
  <Paragraphs>193</Paragraphs>
  <Slides>60</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60</vt:i4>
      </vt:variant>
    </vt:vector>
  </HeadingPairs>
  <TitlesOfParts>
    <vt:vector size="64" baseType="lpstr">
      <vt:lpstr>Arial</vt:lpstr>
      <vt:lpstr>Calibri</vt:lpstr>
      <vt:lpstr>Calibri Light</vt:lpstr>
      <vt:lpstr>Tema de Office</vt:lpstr>
      <vt:lpstr>Presentación de PowerPoint</vt:lpstr>
      <vt:lpstr>De la hechicería y la alquimia a la ciencia experimental moderna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Autómatas de Alquimistas: Las Cabezas descaradas o habladoras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Jurgen Habermas y Dieter Heinrich</vt:lpstr>
      <vt:lpstr>Bacon, Bacon, Galileo y Descartes</vt:lpstr>
      <vt:lpstr>Roger Bacon (1219)</vt:lpstr>
      <vt:lpstr>Presentación de PowerPoint</vt:lpstr>
      <vt:lpstr>Francis Bacon (1561)</vt:lpstr>
      <vt:lpstr>Presentación de PowerPoint</vt:lpstr>
      <vt:lpstr>Presentación de PowerPoint</vt:lpstr>
      <vt:lpstr>Presentación de PowerPoint</vt:lpstr>
      <vt:lpstr>Presentación de PowerPoint</vt:lpstr>
      <vt:lpstr>Las meditaciones metafísicas </vt:lpstr>
      <vt:lpstr>Presentación de PowerPoint</vt:lpstr>
      <vt:lpstr>Presentación de PowerPoint</vt:lpstr>
      <vt:lpstr>Presentación de PowerPoint</vt:lpstr>
      <vt:lpstr>Presentación de PowerPoint</vt:lpstr>
      <vt:lpstr>Presentación de PowerPoint</vt:lpstr>
      <vt:lpstr>Presentación de PowerPoint</vt:lpstr>
      <vt:lpstr>Descartes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Las meditaciones metafísicas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 la hechicería a la ciencia</dc:title>
  <dc:creator>Usuario de Windows</dc:creator>
  <cp:lastModifiedBy>Fernando García Alcalá</cp:lastModifiedBy>
  <cp:revision>79</cp:revision>
  <dcterms:created xsi:type="dcterms:W3CDTF">2019-10-13T11:15:49Z</dcterms:created>
  <dcterms:modified xsi:type="dcterms:W3CDTF">2024-04-11T18:02:12Z</dcterms:modified>
</cp:coreProperties>
</file>